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handoutMasterIdLst>
    <p:handoutMasterId r:id="rId36"/>
  </p:handoutMasterIdLst>
  <p:sldIdLst>
    <p:sldId id="256" r:id="rId2"/>
    <p:sldId id="257" r:id="rId3"/>
    <p:sldId id="258" r:id="rId4"/>
    <p:sldId id="273" r:id="rId5"/>
    <p:sldId id="274" r:id="rId6"/>
    <p:sldId id="262" r:id="rId7"/>
    <p:sldId id="272" r:id="rId8"/>
    <p:sldId id="263" r:id="rId9"/>
    <p:sldId id="288" r:id="rId10"/>
    <p:sldId id="277" r:id="rId11"/>
    <p:sldId id="287" r:id="rId12"/>
    <p:sldId id="276" r:id="rId13"/>
    <p:sldId id="268" r:id="rId14"/>
    <p:sldId id="279" r:id="rId15"/>
    <p:sldId id="264" r:id="rId16"/>
    <p:sldId id="289" r:id="rId17"/>
    <p:sldId id="281" r:id="rId18"/>
    <p:sldId id="285" r:id="rId19"/>
    <p:sldId id="265" r:id="rId20"/>
    <p:sldId id="284" r:id="rId21"/>
    <p:sldId id="283" r:id="rId22"/>
    <p:sldId id="286" r:id="rId23"/>
    <p:sldId id="282" r:id="rId24"/>
    <p:sldId id="291" r:id="rId25"/>
    <p:sldId id="292" r:id="rId26"/>
    <p:sldId id="275" r:id="rId27"/>
    <p:sldId id="280" r:id="rId28"/>
    <p:sldId id="294" r:id="rId29"/>
    <p:sldId id="270" r:id="rId30"/>
    <p:sldId id="293" r:id="rId31"/>
    <p:sldId id="269" r:id="rId32"/>
    <p:sldId id="295" r:id="rId33"/>
    <p:sldId id="271" r:id="rId3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686"/>
    <p:restoredTop sz="86835"/>
  </p:normalViewPr>
  <p:slideViewPr>
    <p:cSldViewPr snapToGrid="0" snapToObjects="1">
      <p:cViewPr varScale="1">
        <p:scale>
          <a:sx n="107" d="100"/>
          <a:sy n="107" d="100"/>
        </p:scale>
        <p:origin x="200" y="168"/>
      </p:cViewPr>
      <p:guideLst/>
    </p:cSldViewPr>
  </p:slideViewPr>
  <p:notesTextViewPr>
    <p:cViewPr>
      <p:scale>
        <a:sx n="1" d="1"/>
        <a:sy n="1" d="1"/>
      </p:scale>
      <p:origin x="0" y="0"/>
    </p:cViewPr>
  </p:notesTextViewPr>
  <p:notesViewPr>
    <p:cSldViewPr snapToGrid="0" snapToObjects="1">
      <p:cViewPr varScale="1">
        <p:scale>
          <a:sx n="61" d="100"/>
          <a:sy n="61" d="100"/>
        </p:scale>
        <p:origin x="3256"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7EC05883-F703-DD48-AAE2-E5F0B8B0E7E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F572DA14-BA8C-D342-8CE2-1699A473E2B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5AD3A2A-FC42-ED4D-9FB9-C058141CED4E}" type="datetimeFigureOut">
              <a:rPr lang="ru-RU" smtClean="0"/>
              <a:t>23.03.2022</a:t>
            </a:fld>
            <a:endParaRPr lang="ru-RU"/>
          </a:p>
        </p:txBody>
      </p:sp>
      <p:sp>
        <p:nvSpPr>
          <p:cNvPr id="4" name="Нижний колонтитул 3">
            <a:extLst>
              <a:ext uri="{FF2B5EF4-FFF2-40B4-BE49-F238E27FC236}">
                <a16:creationId xmlns:a16="http://schemas.microsoft.com/office/drawing/2014/main" id="{B0037AAA-1E1B-F646-B6ED-436765A78F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B8581F43-478A-D24C-9F46-6673654F62C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F520E7F-D0FA-EF4F-8064-7CC5EC8F5CE6}" type="slidenum">
              <a:rPr lang="ru-RU" smtClean="0"/>
              <a:t>‹#›</a:t>
            </a:fld>
            <a:endParaRPr lang="ru-RU"/>
          </a:p>
        </p:txBody>
      </p:sp>
      <p:pic>
        <p:nvPicPr>
          <p:cNvPr id="7" name="Рисунок 6">
            <a:extLst>
              <a:ext uri="{FF2B5EF4-FFF2-40B4-BE49-F238E27FC236}">
                <a16:creationId xmlns:a16="http://schemas.microsoft.com/office/drawing/2014/main" id="{2FC8BB2E-0CFF-C340-A005-6B037D826AEA}"/>
              </a:ext>
            </a:extLst>
          </p:cNvPr>
          <p:cNvPicPr>
            <a:picLocks noChangeAspect="1"/>
          </p:cNvPicPr>
          <p:nvPr/>
        </p:nvPicPr>
        <p:blipFill>
          <a:blip r:embed="rId2"/>
          <a:stretch>
            <a:fillRect/>
          </a:stretch>
        </p:blipFill>
        <p:spPr>
          <a:xfrm>
            <a:off x="5124893" y="8625047"/>
            <a:ext cx="1604520" cy="530065"/>
          </a:xfrm>
          <a:prstGeom prst="rect">
            <a:avLst/>
          </a:prstGeom>
        </p:spPr>
      </p:pic>
    </p:spTree>
    <p:extLst>
      <p:ext uri="{BB962C8B-B14F-4D97-AF65-F5344CB8AC3E}">
        <p14:creationId xmlns:p14="http://schemas.microsoft.com/office/powerpoint/2010/main" val="4873762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C51911-1E5A-204D-86A8-96AF2D1BF628}" type="datetimeFigureOut">
              <a:rPr lang="ru-RU" smtClean="0"/>
              <a:t>23.03.2022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ru-RU"/>
              <a:t>Образец текста
Второй уровень
Третий уровень
Четвертый уровень
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22F1B0-6B36-EE42-BBB0-809593D9D4A3}" type="slidenum">
              <a:rPr lang="ru-RU" smtClean="0"/>
              <a:t>‹#›</a:t>
            </a:fld>
            <a:endParaRPr lang="ru-RU"/>
          </a:p>
        </p:txBody>
      </p:sp>
    </p:spTree>
    <p:extLst>
      <p:ext uri="{BB962C8B-B14F-4D97-AF65-F5344CB8AC3E}">
        <p14:creationId xmlns:p14="http://schemas.microsoft.com/office/powerpoint/2010/main" val="306729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a:t>Controlio’s</a:t>
            </a:r>
            <a:r>
              <a:rPr lang="en-US" dirty="0"/>
              <a:t> client agent can be installed locally on an employee’s computer or remotely over LAN. Windows OS and macOS are supported. Once it’s installed, the client agent will upload data to the </a:t>
            </a:r>
            <a:r>
              <a:rPr lang="en-US" dirty="0" err="1"/>
              <a:t>Controlio</a:t>
            </a:r>
            <a:r>
              <a:rPr lang="en-US" dirty="0"/>
              <a:t> Cloud and it will be available for account admins and managers from the Web Console on Controlio.net.</a:t>
            </a:r>
            <a:endParaRPr lang="ru-RU" dirty="0"/>
          </a:p>
        </p:txBody>
      </p:sp>
      <p:sp>
        <p:nvSpPr>
          <p:cNvPr id="4" name="Номер слайда 3"/>
          <p:cNvSpPr>
            <a:spLocks noGrp="1"/>
          </p:cNvSpPr>
          <p:nvPr>
            <p:ph type="sldNum" sz="quarter" idx="5"/>
          </p:nvPr>
        </p:nvSpPr>
        <p:spPr/>
        <p:txBody>
          <a:bodyPr/>
          <a:lstStyle/>
          <a:p>
            <a:fld id="{0322F1B0-6B36-EE42-BBB0-809593D9D4A3}" type="slidenum">
              <a:rPr lang="ru-RU" smtClean="0"/>
              <a:t>6</a:t>
            </a:fld>
            <a:endParaRPr lang="ru-RU"/>
          </a:p>
        </p:txBody>
      </p:sp>
    </p:spTree>
    <p:extLst>
      <p:ext uri="{BB962C8B-B14F-4D97-AF65-F5344CB8AC3E}">
        <p14:creationId xmlns:p14="http://schemas.microsoft.com/office/powerpoint/2010/main" val="2824865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Cloud: Store data in a secure Amazon AWS Cloud environment managed by </a:t>
            </a:r>
            <a:r>
              <a:rPr lang="en-US" dirty="0" err="1"/>
              <a:t>Controlio</a:t>
            </a:r>
            <a:r>
              <a:rPr lang="en-US" dirty="0"/>
              <a:t>.</a:t>
            </a:r>
          </a:p>
          <a:p>
            <a:r>
              <a:rPr lang="en-US" dirty="0"/>
              <a:t>On premises: Deploy Controlio on a local server that will be managed by the Company. </a:t>
            </a:r>
          </a:p>
          <a:p>
            <a:r>
              <a:rPr lang="en-US" dirty="0"/>
              <a:t>Private Cloud: Deploy Controlio on a private AWS (or Linux/Docker compatible) Cloud Environment that will be managed by the Company. </a:t>
            </a:r>
          </a:p>
        </p:txBody>
      </p:sp>
      <p:sp>
        <p:nvSpPr>
          <p:cNvPr id="4" name="Slide Number Placeholder 3"/>
          <p:cNvSpPr>
            <a:spLocks noGrp="1"/>
          </p:cNvSpPr>
          <p:nvPr>
            <p:ph type="sldNum" sz="quarter" idx="5"/>
          </p:nvPr>
        </p:nvSpPr>
        <p:spPr/>
        <p:txBody>
          <a:bodyPr/>
          <a:lstStyle/>
          <a:p>
            <a:fld id="{0322F1B0-6B36-EE42-BBB0-809593D9D4A3}" type="slidenum">
              <a:rPr lang="ru-RU" smtClean="0"/>
              <a:t>7</a:t>
            </a:fld>
            <a:endParaRPr lang="ru-RU"/>
          </a:p>
        </p:txBody>
      </p:sp>
    </p:spTree>
    <p:extLst>
      <p:ext uri="{BB962C8B-B14F-4D97-AF65-F5344CB8AC3E}">
        <p14:creationId xmlns:p14="http://schemas.microsoft.com/office/powerpoint/2010/main" val="495441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22F1B0-6B36-EE42-BBB0-809593D9D4A3}" type="slidenum">
              <a:rPr lang="ru-RU" smtClean="0"/>
              <a:t>25</a:t>
            </a:fld>
            <a:endParaRPr lang="ru-RU"/>
          </a:p>
        </p:txBody>
      </p:sp>
    </p:spTree>
    <p:extLst>
      <p:ext uri="{BB962C8B-B14F-4D97-AF65-F5344CB8AC3E}">
        <p14:creationId xmlns:p14="http://schemas.microsoft.com/office/powerpoint/2010/main" val="3656769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99874B-A108-8341-8B6E-46D9E8AC2561}"/>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F49969CD-2715-A141-B037-6E453C7605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3EB2E0CB-6793-0749-830C-5287ADDAD021}"/>
              </a:ext>
            </a:extLst>
          </p:cNvPr>
          <p:cNvSpPr>
            <a:spLocks noGrp="1"/>
          </p:cNvSpPr>
          <p:nvPr>
            <p:ph type="dt" sz="half" idx="10"/>
          </p:nvPr>
        </p:nvSpPr>
        <p:spPr/>
        <p:txBody>
          <a:bodyPr/>
          <a:lstStyle/>
          <a:p>
            <a:fld id="{7CDB0846-0C09-DA46-8F8F-D43455F1709A}" type="datetime1">
              <a:rPr lang="ru-RU" smtClean="0"/>
              <a:t>23.03.2022</a:t>
            </a:fld>
            <a:endParaRPr lang="ru-RU"/>
          </a:p>
        </p:txBody>
      </p:sp>
      <p:sp>
        <p:nvSpPr>
          <p:cNvPr id="5" name="Нижний колонтитул 4">
            <a:extLst>
              <a:ext uri="{FF2B5EF4-FFF2-40B4-BE49-F238E27FC236}">
                <a16:creationId xmlns:a16="http://schemas.microsoft.com/office/drawing/2014/main" id="{307EC006-9001-AC49-AF46-0888ED7835A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BCFF68A-B3B6-9A46-B0E3-AAC5D594F8B7}"/>
              </a:ext>
            </a:extLst>
          </p:cNvPr>
          <p:cNvSpPr>
            <a:spLocks noGrp="1"/>
          </p:cNvSpPr>
          <p:nvPr>
            <p:ph type="sldNum" sz="quarter" idx="12"/>
          </p:nvPr>
        </p:nvSpPr>
        <p:spPr/>
        <p:txBody>
          <a:bodyPr/>
          <a:lstStyle/>
          <a:p>
            <a:fld id="{A75EBD10-397D-A244-9392-970C65FB368F}" type="slidenum">
              <a:rPr lang="ru-RU" smtClean="0"/>
              <a:t>‹#›</a:t>
            </a:fld>
            <a:endParaRPr lang="ru-RU"/>
          </a:p>
        </p:txBody>
      </p:sp>
    </p:spTree>
    <p:extLst>
      <p:ext uri="{BB962C8B-B14F-4D97-AF65-F5344CB8AC3E}">
        <p14:creationId xmlns:p14="http://schemas.microsoft.com/office/powerpoint/2010/main" val="3891306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2BC31B5-3840-B44D-BFB5-02375B3D25B7}"/>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96E28ACE-8E9C-1F4B-AB07-2428A96A8E57}"/>
              </a:ext>
            </a:extLst>
          </p:cNvPr>
          <p:cNvSpPr>
            <a:spLocks noGrp="1"/>
          </p:cNvSpPr>
          <p:nvPr>
            <p:ph type="body" orient="vert" idx="1"/>
          </p:nvPr>
        </p:nvSpPr>
        <p:spPr/>
        <p:txBody>
          <a:bodyPr vert="eaVert"/>
          <a:lstStyle/>
          <a:p>
            <a:r>
              <a:rPr lang="ru-RU"/>
              <a:t>Образец текста
Второй уровень
Третий уровень
Четвертый уровень
Пятый уровень</a:t>
            </a:r>
          </a:p>
        </p:txBody>
      </p:sp>
      <p:sp>
        <p:nvSpPr>
          <p:cNvPr id="4" name="Дата 3">
            <a:extLst>
              <a:ext uri="{FF2B5EF4-FFF2-40B4-BE49-F238E27FC236}">
                <a16:creationId xmlns:a16="http://schemas.microsoft.com/office/drawing/2014/main" id="{DB5909EF-E9DC-CD46-9BD6-EA525AEF2C1E}"/>
              </a:ext>
            </a:extLst>
          </p:cNvPr>
          <p:cNvSpPr>
            <a:spLocks noGrp="1"/>
          </p:cNvSpPr>
          <p:nvPr>
            <p:ph type="dt" sz="half" idx="10"/>
          </p:nvPr>
        </p:nvSpPr>
        <p:spPr/>
        <p:txBody>
          <a:bodyPr/>
          <a:lstStyle/>
          <a:p>
            <a:fld id="{29342D79-4F9A-844A-9D8D-F63E310C1A52}" type="datetime1">
              <a:rPr lang="ru-RU" smtClean="0"/>
              <a:t>23.03.2022</a:t>
            </a:fld>
            <a:endParaRPr lang="ru-RU"/>
          </a:p>
        </p:txBody>
      </p:sp>
      <p:sp>
        <p:nvSpPr>
          <p:cNvPr id="5" name="Нижний колонтитул 4">
            <a:extLst>
              <a:ext uri="{FF2B5EF4-FFF2-40B4-BE49-F238E27FC236}">
                <a16:creationId xmlns:a16="http://schemas.microsoft.com/office/drawing/2014/main" id="{3285AAE3-CFAA-9545-9975-47BDAEC1E15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3ED69BD-E83E-5F40-B4FE-F2BFF8647900}"/>
              </a:ext>
            </a:extLst>
          </p:cNvPr>
          <p:cNvSpPr>
            <a:spLocks noGrp="1"/>
          </p:cNvSpPr>
          <p:nvPr>
            <p:ph type="sldNum" sz="quarter" idx="12"/>
          </p:nvPr>
        </p:nvSpPr>
        <p:spPr/>
        <p:txBody>
          <a:bodyPr/>
          <a:lstStyle/>
          <a:p>
            <a:fld id="{A75EBD10-397D-A244-9392-970C65FB368F}" type="slidenum">
              <a:rPr lang="ru-RU" smtClean="0"/>
              <a:t>‹#›</a:t>
            </a:fld>
            <a:endParaRPr lang="ru-RU"/>
          </a:p>
        </p:txBody>
      </p:sp>
    </p:spTree>
    <p:extLst>
      <p:ext uri="{BB962C8B-B14F-4D97-AF65-F5344CB8AC3E}">
        <p14:creationId xmlns:p14="http://schemas.microsoft.com/office/powerpoint/2010/main" val="1933153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D1B3125F-A29C-2E4A-8212-E0C0E8CBFF96}"/>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85F0F89A-A013-F349-96F6-DADAA6E4E43A}"/>
              </a:ext>
            </a:extLst>
          </p:cNvPr>
          <p:cNvSpPr>
            <a:spLocks noGrp="1"/>
          </p:cNvSpPr>
          <p:nvPr>
            <p:ph type="body" orient="vert" idx="1"/>
          </p:nvPr>
        </p:nvSpPr>
        <p:spPr>
          <a:xfrm>
            <a:off x="838200" y="365125"/>
            <a:ext cx="7734300" cy="5811838"/>
          </a:xfrm>
        </p:spPr>
        <p:txBody>
          <a:bodyPr vert="eaVert"/>
          <a:lstStyle/>
          <a:p>
            <a:r>
              <a:rPr lang="ru-RU"/>
              <a:t>Образец текста
Второй уровень
Третий уровень
Четвертый уровень
Пятый уровень</a:t>
            </a:r>
          </a:p>
        </p:txBody>
      </p:sp>
      <p:sp>
        <p:nvSpPr>
          <p:cNvPr id="4" name="Дата 3">
            <a:extLst>
              <a:ext uri="{FF2B5EF4-FFF2-40B4-BE49-F238E27FC236}">
                <a16:creationId xmlns:a16="http://schemas.microsoft.com/office/drawing/2014/main" id="{BA5437D7-D0AD-834E-B3B3-4818ED026354}"/>
              </a:ext>
            </a:extLst>
          </p:cNvPr>
          <p:cNvSpPr>
            <a:spLocks noGrp="1"/>
          </p:cNvSpPr>
          <p:nvPr>
            <p:ph type="dt" sz="half" idx="10"/>
          </p:nvPr>
        </p:nvSpPr>
        <p:spPr/>
        <p:txBody>
          <a:bodyPr/>
          <a:lstStyle/>
          <a:p>
            <a:fld id="{170091C3-984F-2F4F-B9D9-6083E02E2226}" type="datetime1">
              <a:rPr lang="ru-RU" smtClean="0"/>
              <a:t>23.03.2022</a:t>
            </a:fld>
            <a:endParaRPr lang="ru-RU"/>
          </a:p>
        </p:txBody>
      </p:sp>
      <p:sp>
        <p:nvSpPr>
          <p:cNvPr id="5" name="Нижний колонтитул 4">
            <a:extLst>
              <a:ext uri="{FF2B5EF4-FFF2-40B4-BE49-F238E27FC236}">
                <a16:creationId xmlns:a16="http://schemas.microsoft.com/office/drawing/2014/main" id="{1EB91048-6653-0144-BB52-45DD1464E74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6CBAFFE-A453-2C40-A99E-F5349517AB71}"/>
              </a:ext>
            </a:extLst>
          </p:cNvPr>
          <p:cNvSpPr>
            <a:spLocks noGrp="1"/>
          </p:cNvSpPr>
          <p:nvPr>
            <p:ph type="sldNum" sz="quarter" idx="12"/>
          </p:nvPr>
        </p:nvSpPr>
        <p:spPr/>
        <p:txBody>
          <a:bodyPr/>
          <a:lstStyle/>
          <a:p>
            <a:fld id="{A75EBD10-397D-A244-9392-970C65FB368F}" type="slidenum">
              <a:rPr lang="ru-RU" smtClean="0"/>
              <a:t>‹#›</a:t>
            </a:fld>
            <a:endParaRPr lang="ru-RU"/>
          </a:p>
        </p:txBody>
      </p:sp>
    </p:spTree>
    <p:extLst>
      <p:ext uri="{BB962C8B-B14F-4D97-AF65-F5344CB8AC3E}">
        <p14:creationId xmlns:p14="http://schemas.microsoft.com/office/powerpoint/2010/main" val="3246268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F7AFED-5B2F-DF48-864F-3067AE58A32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59804E26-256C-BA4F-82A3-B99DCE6EF577}"/>
              </a:ext>
            </a:extLst>
          </p:cNvPr>
          <p:cNvSpPr>
            <a:spLocks noGrp="1"/>
          </p:cNvSpPr>
          <p:nvPr>
            <p:ph idx="1"/>
          </p:nvPr>
        </p:nvSpPr>
        <p:spPr/>
        <p:txBody>
          <a:bodyPr/>
          <a:lstStyle/>
          <a:p>
            <a:r>
              <a:rPr lang="ru-RU"/>
              <a:t>Образец текста
Второй уровень
Третий уровень
Четвертый уровень
Пятый уровень</a:t>
            </a:r>
          </a:p>
        </p:txBody>
      </p:sp>
      <p:sp>
        <p:nvSpPr>
          <p:cNvPr id="4" name="Дата 3">
            <a:extLst>
              <a:ext uri="{FF2B5EF4-FFF2-40B4-BE49-F238E27FC236}">
                <a16:creationId xmlns:a16="http://schemas.microsoft.com/office/drawing/2014/main" id="{F681CEE7-5C86-D047-9D0D-2C813B14D836}"/>
              </a:ext>
            </a:extLst>
          </p:cNvPr>
          <p:cNvSpPr>
            <a:spLocks noGrp="1"/>
          </p:cNvSpPr>
          <p:nvPr>
            <p:ph type="dt" sz="half" idx="10"/>
          </p:nvPr>
        </p:nvSpPr>
        <p:spPr/>
        <p:txBody>
          <a:bodyPr/>
          <a:lstStyle/>
          <a:p>
            <a:fld id="{52FF5F10-D7F6-6B40-9EBE-B01FB7B65DC0}" type="datetime1">
              <a:rPr lang="ru-RU" smtClean="0"/>
              <a:t>23.03.2022</a:t>
            </a:fld>
            <a:endParaRPr lang="ru-RU"/>
          </a:p>
        </p:txBody>
      </p:sp>
      <p:sp>
        <p:nvSpPr>
          <p:cNvPr id="5" name="Нижний колонтитул 4">
            <a:extLst>
              <a:ext uri="{FF2B5EF4-FFF2-40B4-BE49-F238E27FC236}">
                <a16:creationId xmlns:a16="http://schemas.microsoft.com/office/drawing/2014/main" id="{45CF0A60-823D-C545-B8EE-A3F58B31FB3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689940B-EF9A-6C44-BB5B-7CEE05DA65D9}"/>
              </a:ext>
            </a:extLst>
          </p:cNvPr>
          <p:cNvSpPr>
            <a:spLocks noGrp="1"/>
          </p:cNvSpPr>
          <p:nvPr>
            <p:ph type="sldNum" sz="quarter" idx="12"/>
          </p:nvPr>
        </p:nvSpPr>
        <p:spPr/>
        <p:txBody>
          <a:bodyPr/>
          <a:lstStyle/>
          <a:p>
            <a:fld id="{A75EBD10-397D-A244-9392-970C65FB368F}" type="slidenum">
              <a:rPr lang="ru-RU" smtClean="0"/>
              <a:t>‹#›</a:t>
            </a:fld>
            <a:endParaRPr lang="ru-RU"/>
          </a:p>
        </p:txBody>
      </p:sp>
    </p:spTree>
    <p:extLst>
      <p:ext uri="{BB962C8B-B14F-4D97-AF65-F5344CB8AC3E}">
        <p14:creationId xmlns:p14="http://schemas.microsoft.com/office/powerpoint/2010/main" val="295567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0916279-2493-CE49-A1A7-E161F976878B}"/>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71AAE3DC-1E1F-294D-B005-6281AE3688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ru-RU"/>
              <a:t>Образец текста
Второй уровень
Третий уровень
Четвертый уровень
Пятый уровень</a:t>
            </a:r>
          </a:p>
        </p:txBody>
      </p:sp>
      <p:sp>
        <p:nvSpPr>
          <p:cNvPr id="4" name="Дата 3">
            <a:extLst>
              <a:ext uri="{FF2B5EF4-FFF2-40B4-BE49-F238E27FC236}">
                <a16:creationId xmlns:a16="http://schemas.microsoft.com/office/drawing/2014/main" id="{C8368375-A32C-F846-B327-1D23A436F23D}"/>
              </a:ext>
            </a:extLst>
          </p:cNvPr>
          <p:cNvSpPr>
            <a:spLocks noGrp="1"/>
          </p:cNvSpPr>
          <p:nvPr>
            <p:ph type="dt" sz="half" idx="10"/>
          </p:nvPr>
        </p:nvSpPr>
        <p:spPr/>
        <p:txBody>
          <a:bodyPr/>
          <a:lstStyle/>
          <a:p>
            <a:fld id="{E4374352-62AD-274D-AF22-AC78ADF58595}" type="datetime1">
              <a:rPr lang="ru-RU" smtClean="0"/>
              <a:t>23.03.2022</a:t>
            </a:fld>
            <a:endParaRPr lang="ru-RU"/>
          </a:p>
        </p:txBody>
      </p:sp>
      <p:sp>
        <p:nvSpPr>
          <p:cNvPr id="5" name="Нижний колонтитул 4">
            <a:extLst>
              <a:ext uri="{FF2B5EF4-FFF2-40B4-BE49-F238E27FC236}">
                <a16:creationId xmlns:a16="http://schemas.microsoft.com/office/drawing/2014/main" id="{30B6B9F7-1CDF-6B4E-AA63-CBE1A2978A5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E2FEB35-557D-4A4F-A055-6FBAED6C3EF1}"/>
              </a:ext>
            </a:extLst>
          </p:cNvPr>
          <p:cNvSpPr>
            <a:spLocks noGrp="1"/>
          </p:cNvSpPr>
          <p:nvPr>
            <p:ph type="sldNum" sz="quarter" idx="12"/>
          </p:nvPr>
        </p:nvSpPr>
        <p:spPr/>
        <p:txBody>
          <a:bodyPr/>
          <a:lstStyle/>
          <a:p>
            <a:fld id="{A75EBD10-397D-A244-9392-970C65FB368F}" type="slidenum">
              <a:rPr lang="ru-RU" smtClean="0"/>
              <a:t>‹#›</a:t>
            </a:fld>
            <a:endParaRPr lang="ru-RU"/>
          </a:p>
        </p:txBody>
      </p:sp>
    </p:spTree>
    <p:extLst>
      <p:ext uri="{BB962C8B-B14F-4D97-AF65-F5344CB8AC3E}">
        <p14:creationId xmlns:p14="http://schemas.microsoft.com/office/powerpoint/2010/main" val="2737344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75A3A1-4CC6-274D-8DCB-58244D4334E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25C2C6BE-2893-B54C-BF99-9C22B717FE06}"/>
              </a:ext>
            </a:extLst>
          </p:cNvPr>
          <p:cNvSpPr>
            <a:spLocks noGrp="1"/>
          </p:cNvSpPr>
          <p:nvPr>
            <p:ph sz="half" idx="1"/>
          </p:nvPr>
        </p:nvSpPr>
        <p:spPr>
          <a:xfrm>
            <a:off x="838200" y="1825625"/>
            <a:ext cx="5181600" cy="4351338"/>
          </a:xfrm>
        </p:spPr>
        <p:txBody>
          <a:bodyPr/>
          <a:lstStyle/>
          <a:p>
            <a:r>
              <a:rPr lang="ru-RU"/>
              <a:t>Образец текста
Второй уровень
Третий уровень
Четвертый уровень
Пятый уровень</a:t>
            </a:r>
          </a:p>
        </p:txBody>
      </p:sp>
      <p:sp>
        <p:nvSpPr>
          <p:cNvPr id="4" name="Объект 3">
            <a:extLst>
              <a:ext uri="{FF2B5EF4-FFF2-40B4-BE49-F238E27FC236}">
                <a16:creationId xmlns:a16="http://schemas.microsoft.com/office/drawing/2014/main" id="{53F06FA6-A77D-C64F-9724-3AE50DE35323}"/>
              </a:ext>
            </a:extLst>
          </p:cNvPr>
          <p:cNvSpPr>
            <a:spLocks noGrp="1"/>
          </p:cNvSpPr>
          <p:nvPr>
            <p:ph sz="half" idx="2"/>
          </p:nvPr>
        </p:nvSpPr>
        <p:spPr>
          <a:xfrm>
            <a:off x="6172200" y="1825625"/>
            <a:ext cx="5181600" cy="4351338"/>
          </a:xfrm>
        </p:spPr>
        <p:txBody>
          <a:bodyPr/>
          <a:lstStyle/>
          <a:p>
            <a:r>
              <a:rPr lang="ru-RU"/>
              <a:t>Образец текста
Второй уровень
Третий уровень
Четвертый уровень
Пятый уровень</a:t>
            </a:r>
          </a:p>
        </p:txBody>
      </p:sp>
      <p:sp>
        <p:nvSpPr>
          <p:cNvPr id="5" name="Дата 4">
            <a:extLst>
              <a:ext uri="{FF2B5EF4-FFF2-40B4-BE49-F238E27FC236}">
                <a16:creationId xmlns:a16="http://schemas.microsoft.com/office/drawing/2014/main" id="{07F749B4-C531-A143-8451-8A71294E4C13}"/>
              </a:ext>
            </a:extLst>
          </p:cNvPr>
          <p:cNvSpPr>
            <a:spLocks noGrp="1"/>
          </p:cNvSpPr>
          <p:nvPr>
            <p:ph type="dt" sz="half" idx="10"/>
          </p:nvPr>
        </p:nvSpPr>
        <p:spPr/>
        <p:txBody>
          <a:bodyPr/>
          <a:lstStyle/>
          <a:p>
            <a:fld id="{EB29C63A-E7DA-F54F-AAA7-C0F816BBB5F5}" type="datetime1">
              <a:rPr lang="ru-RU" smtClean="0"/>
              <a:t>23.03.2022</a:t>
            </a:fld>
            <a:endParaRPr lang="ru-RU"/>
          </a:p>
        </p:txBody>
      </p:sp>
      <p:sp>
        <p:nvSpPr>
          <p:cNvPr id="6" name="Нижний колонтитул 5">
            <a:extLst>
              <a:ext uri="{FF2B5EF4-FFF2-40B4-BE49-F238E27FC236}">
                <a16:creationId xmlns:a16="http://schemas.microsoft.com/office/drawing/2014/main" id="{AEECF0F0-852A-E44A-BCC7-0C4B2ED690B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55C44C7-7ED5-5146-AFC9-1670518A72A0}"/>
              </a:ext>
            </a:extLst>
          </p:cNvPr>
          <p:cNvSpPr>
            <a:spLocks noGrp="1"/>
          </p:cNvSpPr>
          <p:nvPr>
            <p:ph type="sldNum" sz="quarter" idx="12"/>
          </p:nvPr>
        </p:nvSpPr>
        <p:spPr/>
        <p:txBody>
          <a:bodyPr/>
          <a:lstStyle/>
          <a:p>
            <a:fld id="{A75EBD10-397D-A244-9392-970C65FB368F}" type="slidenum">
              <a:rPr lang="ru-RU" smtClean="0"/>
              <a:t>‹#›</a:t>
            </a:fld>
            <a:endParaRPr lang="ru-RU"/>
          </a:p>
        </p:txBody>
      </p:sp>
    </p:spTree>
    <p:extLst>
      <p:ext uri="{BB962C8B-B14F-4D97-AF65-F5344CB8AC3E}">
        <p14:creationId xmlns:p14="http://schemas.microsoft.com/office/powerpoint/2010/main" val="4177454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3FD69E8-88DD-2341-8D46-1C3469985FC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1F24C674-5B52-1F4A-B21C-FFFA3D6975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ru-RU"/>
              <a:t>Образец текста
Второй уровень
Третий уровень
Четвертый уровень
Пятый уровень</a:t>
            </a:r>
          </a:p>
        </p:txBody>
      </p:sp>
      <p:sp>
        <p:nvSpPr>
          <p:cNvPr id="4" name="Объект 3">
            <a:extLst>
              <a:ext uri="{FF2B5EF4-FFF2-40B4-BE49-F238E27FC236}">
                <a16:creationId xmlns:a16="http://schemas.microsoft.com/office/drawing/2014/main" id="{8829F064-9C2C-624E-B00D-EECEDCF0AF79}"/>
              </a:ext>
            </a:extLst>
          </p:cNvPr>
          <p:cNvSpPr>
            <a:spLocks noGrp="1"/>
          </p:cNvSpPr>
          <p:nvPr>
            <p:ph sz="half" idx="2"/>
          </p:nvPr>
        </p:nvSpPr>
        <p:spPr>
          <a:xfrm>
            <a:off x="839788" y="2505075"/>
            <a:ext cx="5157787" cy="3684588"/>
          </a:xfrm>
        </p:spPr>
        <p:txBody>
          <a:bodyPr/>
          <a:lstStyle/>
          <a:p>
            <a:r>
              <a:rPr lang="ru-RU"/>
              <a:t>Образец текста
Второй уровень
Третий уровень
Четвертый уровень
Пятый уровень</a:t>
            </a:r>
          </a:p>
        </p:txBody>
      </p:sp>
      <p:sp>
        <p:nvSpPr>
          <p:cNvPr id="5" name="Текст 4">
            <a:extLst>
              <a:ext uri="{FF2B5EF4-FFF2-40B4-BE49-F238E27FC236}">
                <a16:creationId xmlns:a16="http://schemas.microsoft.com/office/drawing/2014/main" id="{42F44BE4-A8B8-C148-8DCC-4609282891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ru-RU"/>
              <a:t>Образец текста
Второй уровень
Третий уровень
Четвертый уровень
Пятый уровень</a:t>
            </a:r>
          </a:p>
        </p:txBody>
      </p:sp>
      <p:sp>
        <p:nvSpPr>
          <p:cNvPr id="6" name="Объект 5">
            <a:extLst>
              <a:ext uri="{FF2B5EF4-FFF2-40B4-BE49-F238E27FC236}">
                <a16:creationId xmlns:a16="http://schemas.microsoft.com/office/drawing/2014/main" id="{B85B8EDB-E4FD-CA4E-AF63-286C9A6E29BB}"/>
              </a:ext>
            </a:extLst>
          </p:cNvPr>
          <p:cNvSpPr>
            <a:spLocks noGrp="1"/>
          </p:cNvSpPr>
          <p:nvPr>
            <p:ph sz="quarter" idx="4"/>
          </p:nvPr>
        </p:nvSpPr>
        <p:spPr>
          <a:xfrm>
            <a:off x="6172200" y="2505075"/>
            <a:ext cx="5183188" cy="3684588"/>
          </a:xfrm>
        </p:spPr>
        <p:txBody>
          <a:bodyPr/>
          <a:lstStyle/>
          <a:p>
            <a:r>
              <a:rPr lang="ru-RU"/>
              <a:t>Образец текста
Второй уровень
Третий уровень
Четвертый уровень
Пятый уровень</a:t>
            </a:r>
          </a:p>
        </p:txBody>
      </p:sp>
      <p:sp>
        <p:nvSpPr>
          <p:cNvPr id="7" name="Дата 6">
            <a:extLst>
              <a:ext uri="{FF2B5EF4-FFF2-40B4-BE49-F238E27FC236}">
                <a16:creationId xmlns:a16="http://schemas.microsoft.com/office/drawing/2014/main" id="{A067C144-DCF8-0946-9E27-3273BA3C2FBB}"/>
              </a:ext>
            </a:extLst>
          </p:cNvPr>
          <p:cNvSpPr>
            <a:spLocks noGrp="1"/>
          </p:cNvSpPr>
          <p:nvPr>
            <p:ph type="dt" sz="half" idx="10"/>
          </p:nvPr>
        </p:nvSpPr>
        <p:spPr/>
        <p:txBody>
          <a:bodyPr/>
          <a:lstStyle/>
          <a:p>
            <a:fld id="{05DBA427-989E-4342-9F61-0997F09D991E}" type="datetime1">
              <a:rPr lang="ru-RU" smtClean="0"/>
              <a:t>23.03.2022</a:t>
            </a:fld>
            <a:endParaRPr lang="ru-RU"/>
          </a:p>
        </p:txBody>
      </p:sp>
      <p:sp>
        <p:nvSpPr>
          <p:cNvPr id="8" name="Нижний колонтитул 7">
            <a:extLst>
              <a:ext uri="{FF2B5EF4-FFF2-40B4-BE49-F238E27FC236}">
                <a16:creationId xmlns:a16="http://schemas.microsoft.com/office/drawing/2014/main" id="{AE75DAC8-5216-BD47-9F98-9F97DF1766D1}"/>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08B3808F-A67F-7A47-9354-9DD7CD2CEB2D}"/>
              </a:ext>
            </a:extLst>
          </p:cNvPr>
          <p:cNvSpPr>
            <a:spLocks noGrp="1"/>
          </p:cNvSpPr>
          <p:nvPr>
            <p:ph type="sldNum" sz="quarter" idx="12"/>
          </p:nvPr>
        </p:nvSpPr>
        <p:spPr/>
        <p:txBody>
          <a:bodyPr/>
          <a:lstStyle/>
          <a:p>
            <a:fld id="{A75EBD10-397D-A244-9392-970C65FB368F}" type="slidenum">
              <a:rPr lang="ru-RU" smtClean="0"/>
              <a:t>‹#›</a:t>
            </a:fld>
            <a:endParaRPr lang="ru-RU"/>
          </a:p>
        </p:txBody>
      </p:sp>
    </p:spTree>
    <p:extLst>
      <p:ext uri="{BB962C8B-B14F-4D97-AF65-F5344CB8AC3E}">
        <p14:creationId xmlns:p14="http://schemas.microsoft.com/office/powerpoint/2010/main" val="1816633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BDF7C7E-EFE3-FF42-A64C-B27FDD866A72}"/>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71CD5DB9-07F0-9345-96A9-FD485A303007}"/>
              </a:ext>
            </a:extLst>
          </p:cNvPr>
          <p:cNvSpPr>
            <a:spLocks noGrp="1"/>
          </p:cNvSpPr>
          <p:nvPr>
            <p:ph type="dt" sz="half" idx="10"/>
          </p:nvPr>
        </p:nvSpPr>
        <p:spPr/>
        <p:txBody>
          <a:bodyPr/>
          <a:lstStyle/>
          <a:p>
            <a:fld id="{9B616A42-5062-A64D-BAFB-4D72FA26CDA4}" type="datetime1">
              <a:rPr lang="ru-RU" smtClean="0"/>
              <a:t>23.03.2022</a:t>
            </a:fld>
            <a:endParaRPr lang="ru-RU"/>
          </a:p>
        </p:txBody>
      </p:sp>
      <p:sp>
        <p:nvSpPr>
          <p:cNvPr id="4" name="Нижний колонтитул 3">
            <a:extLst>
              <a:ext uri="{FF2B5EF4-FFF2-40B4-BE49-F238E27FC236}">
                <a16:creationId xmlns:a16="http://schemas.microsoft.com/office/drawing/2014/main" id="{2D58F931-7FA6-EC4A-B314-7E07EB2516F3}"/>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0E00D672-7092-B74C-9C1F-BD6F4AED7E06}"/>
              </a:ext>
            </a:extLst>
          </p:cNvPr>
          <p:cNvSpPr>
            <a:spLocks noGrp="1"/>
          </p:cNvSpPr>
          <p:nvPr>
            <p:ph type="sldNum" sz="quarter" idx="12"/>
          </p:nvPr>
        </p:nvSpPr>
        <p:spPr/>
        <p:txBody>
          <a:bodyPr/>
          <a:lstStyle/>
          <a:p>
            <a:fld id="{A75EBD10-397D-A244-9392-970C65FB368F}" type="slidenum">
              <a:rPr lang="ru-RU" smtClean="0"/>
              <a:t>‹#›</a:t>
            </a:fld>
            <a:endParaRPr lang="ru-RU"/>
          </a:p>
        </p:txBody>
      </p:sp>
    </p:spTree>
    <p:extLst>
      <p:ext uri="{BB962C8B-B14F-4D97-AF65-F5344CB8AC3E}">
        <p14:creationId xmlns:p14="http://schemas.microsoft.com/office/powerpoint/2010/main" val="2505675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33A3E203-2A7C-4246-B0BF-CADF5CE7D516}"/>
              </a:ext>
            </a:extLst>
          </p:cNvPr>
          <p:cNvSpPr>
            <a:spLocks noGrp="1"/>
          </p:cNvSpPr>
          <p:nvPr>
            <p:ph type="dt" sz="half" idx="10"/>
          </p:nvPr>
        </p:nvSpPr>
        <p:spPr/>
        <p:txBody>
          <a:bodyPr/>
          <a:lstStyle/>
          <a:p>
            <a:fld id="{DDBE3A78-8B43-984D-9612-0552FC74405F}" type="datetime1">
              <a:rPr lang="ru-RU" smtClean="0"/>
              <a:t>23.03.2022</a:t>
            </a:fld>
            <a:endParaRPr lang="ru-RU"/>
          </a:p>
        </p:txBody>
      </p:sp>
      <p:sp>
        <p:nvSpPr>
          <p:cNvPr id="3" name="Нижний колонтитул 2">
            <a:extLst>
              <a:ext uri="{FF2B5EF4-FFF2-40B4-BE49-F238E27FC236}">
                <a16:creationId xmlns:a16="http://schemas.microsoft.com/office/drawing/2014/main" id="{0CC6C14B-4B30-8F48-A366-C506589C6747}"/>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D33AA074-B612-2646-A9A0-6D2BBA245351}"/>
              </a:ext>
            </a:extLst>
          </p:cNvPr>
          <p:cNvSpPr>
            <a:spLocks noGrp="1"/>
          </p:cNvSpPr>
          <p:nvPr>
            <p:ph type="sldNum" sz="quarter" idx="12"/>
          </p:nvPr>
        </p:nvSpPr>
        <p:spPr/>
        <p:txBody>
          <a:bodyPr/>
          <a:lstStyle/>
          <a:p>
            <a:fld id="{A75EBD10-397D-A244-9392-970C65FB368F}" type="slidenum">
              <a:rPr lang="ru-RU" smtClean="0"/>
              <a:t>‹#›</a:t>
            </a:fld>
            <a:endParaRPr lang="ru-RU"/>
          </a:p>
        </p:txBody>
      </p:sp>
    </p:spTree>
    <p:extLst>
      <p:ext uri="{BB962C8B-B14F-4D97-AF65-F5344CB8AC3E}">
        <p14:creationId xmlns:p14="http://schemas.microsoft.com/office/powerpoint/2010/main" val="471766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CC399FA-19D4-9643-8794-B536A873AA89}"/>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310419CB-F1FA-1740-AB0E-7E376C2929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ru-RU"/>
              <a:t>Образец текста
Второй уровень
Третий уровень
Четвертый уровень
Пятый уровень</a:t>
            </a:r>
          </a:p>
        </p:txBody>
      </p:sp>
      <p:sp>
        <p:nvSpPr>
          <p:cNvPr id="4" name="Текст 3">
            <a:extLst>
              <a:ext uri="{FF2B5EF4-FFF2-40B4-BE49-F238E27FC236}">
                <a16:creationId xmlns:a16="http://schemas.microsoft.com/office/drawing/2014/main" id="{C184D6D8-6967-6C4B-B727-DEE33779E5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ru-RU"/>
              <a:t>Образец текста
Второй уровень
Третий уровень
Четвертый уровень
Пятый уровень</a:t>
            </a:r>
          </a:p>
        </p:txBody>
      </p:sp>
      <p:sp>
        <p:nvSpPr>
          <p:cNvPr id="5" name="Дата 4">
            <a:extLst>
              <a:ext uri="{FF2B5EF4-FFF2-40B4-BE49-F238E27FC236}">
                <a16:creationId xmlns:a16="http://schemas.microsoft.com/office/drawing/2014/main" id="{9F4DE012-71EE-2F4F-84EB-C61F9CA12C93}"/>
              </a:ext>
            </a:extLst>
          </p:cNvPr>
          <p:cNvSpPr>
            <a:spLocks noGrp="1"/>
          </p:cNvSpPr>
          <p:nvPr>
            <p:ph type="dt" sz="half" idx="10"/>
          </p:nvPr>
        </p:nvSpPr>
        <p:spPr/>
        <p:txBody>
          <a:bodyPr/>
          <a:lstStyle/>
          <a:p>
            <a:fld id="{A456462C-C1F2-2243-AB8E-262CB877E84B}" type="datetime1">
              <a:rPr lang="ru-RU" smtClean="0"/>
              <a:t>23.03.2022</a:t>
            </a:fld>
            <a:endParaRPr lang="ru-RU"/>
          </a:p>
        </p:txBody>
      </p:sp>
      <p:sp>
        <p:nvSpPr>
          <p:cNvPr id="6" name="Нижний колонтитул 5">
            <a:extLst>
              <a:ext uri="{FF2B5EF4-FFF2-40B4-BE49-F238E27FC236}">
                <a16:creationId xmlns:a16="http://schemas.microsoft.com/office/drawing/2014/main" id="{8177B563-D000-2C4E-86FF-C313E6BD3DB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0A825847-8D18-0546-A5FD-6B8DD9C2CD69}"/>
              </a:ext>
            </a:extLst>
          </p:cNvPr>
          <p:cNvSpPr>
            <a:spLocks noGrp="1"/>
          </p:cNvSpPr>
          <p:nvPr>
            <p:ph type="sldNum" sz="quarter" idx="12"/>
          </p:nvPr>
        </p:nvSpPr>
        <p:spPr/>
        <p:txBody>
          <a:bodyPr/>
          <a:lstStyle/>
          <a:p>
            <a:fld id="{A75EBD10-397D-A244-9392-970C65FB368F}" type="slidenum">
              <a:rPr lang="ru-RU" smtClean="0"/>
              <a:t>‹#›</a:t>
            </a:fld>
            <a:endParaRPr lang="ru-RU"/>
          </a:p>
        </p:txBody>
      </p:sp>
    </p:spTree>
    <p:extLst>
      <p:ext uri="{BB962C8B-B14F-4D97-AF65-F5344CB8AC3E}">
        <p14:creationId xmlns:p14="http://schemas.microsoft.com/office/powerpoint/2010/main" val="2477303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6FBDF35-E76A-CE4A-B986-9F1AC5715A0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E45F780A-0EF7-AD40-BB64-4A0D76E36A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DD756388-BF30-6745-A08E-C2B5AE182B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ru-RU"/>
              <a:t>Образец текста
Второй уровень
Третий уровень
Четвертый уровень
Пятый уровень</a:t>
            </a:r>
          </a:p>
        </p:txBody>
      </p:sp>
      <p:sp>
        <p:nvSpPr>
          <p:cNvPr id="5" name="Дата 4">
            <a:extLst>
              <a:ext uri="{FF2B5EF4-FFF2-40B4-BE49-F238E27FC236}">
                <a16:creationId xmlns:a16="http://schemas.microsoft.com/office/drawing/2014/main" id="{136CB002-C6CF-844A-A887-E40982532EBA}"/>
              </a:ext>
            </a:extLst>
          </p:cNvPr>
          <p:cNvSpPr>
            <a:spLocks noGrp="1"/>
          </p:cNvSpPr>
          <p:nvPr>
            <p:ph type="dt" sz="half" idx="10"/>
          </p:nvPr>
        </p:nvSpPr>
        <p:spPr/>
        <p:txBody>
          <a:bodyPr/>
          <a:lstStyle/>
          <a:p>
            <a:fld id="{4C2BEA39-5628-6E49-8B44-D310668351CB}" type="datetime1">
              <a:rPr lang="ru-RU" smtClean="0"/>
              <a:t>23.03.2022</a:t>
            </a:fld>
            <a:endParaRPr lang="ru-RU"/>
          </a:p>
        </p:txBody>
      </p:sp>
      <p:sp>
        <p:nvSpPr>
          <p:cNvPr id="6" name="Нижний колонтитул 5">
            <a:extLst>
              <a:ext uri="{FF2B5EF4-FFF2-40B4-BE49-F238E27FC236}">
                <a16:creationId xmlns:a16="http://schemas.microsoft.com/office/drawing/2014/main" id="{F702B2DE-3322-B543-A20E-01AF0220FEE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5C518305-5316-BF4F-AFE1-5C48108FE688}"/>
              </a:ext>
            </a:extLst>
          </p:cNvPr>
          <p:cNvSpPr>
            <a:spLocks noGrp="1"/>
          </p:cNvSpPr>
          <p:nvPr>
            <p:ph type="sldNum" sz="quarter" idx="12"/>
          </p:nvPr>
        </p:nvSpPr>
        <p:spPr/>
        <p:txBody>
          <a:bodyPr/>
          <a:lstStyle/>
          <a:p>
            <a:fld id="{A75EBD10-397D-A244-9392-970C65FB368F}" type="slidenum">
              <a:rPr lang="ru-RU" smtClean="0"/>
              <a:t>‹#›</a:t>
            </a:fld>
            <a:endParaRPr lang="ru-RU"/>
          </a:p>
        </p:txBody>
      </p:sp>
    </p:spTree>
    <p:extLst>
      <p:ext uri="{BB962C8B-B14F-4D97-AF65-F5344CB8AC3E}">
        <p14:creationId xmlns:p14="http://schemas.microsoft.com/office/powerpoint/2010/main" val="1987330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EF7F03-DF50-E542-A7D8-01290DE2E7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04E43A1B-DB5D-0C4C-B110-06B1D69064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ru-RU"/>
              <a:t>Образец текста
Второй уровень
Третий уровень
Четвертый уровень
Пятый уровень</a:t>
            </a:r>
          </a:p>
        </p:txBody>
      </p:sp>
      <p:sp>
        <p:nvSpPr>
          <p:cNvPr id="4" name="Дата 3">
            <a:extLst>
              <a:ext uri="{FF2B5EF4-FFF2-40B4-BE49-F238E27FC236}">
                <a16:creationId xmlns:a16="http://schemas.microsoft.com/office/drawing/2014/main" id="{06F3E872-F093-9845-8C9F-218979AD61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AB29ED-708A-7D41-B38E-B19791098F41}" type="datetime1">
              <a:rPr lang="ru-RU" smtClean="0"/>
              <a:t>23.03.2022</a:t>
            </a:fld>
            <a:endParaRPr lang="ru-RU"/>
          </a:p>
        </p:txBody>
      </p:sp>
      <p:sp>
        <p:nvSpPr>
          <p:cNvPr id="5" name="Нижний колонтитул 4">
            <a:extLst>
              <a:ext uri="{FF2B5EF4-FFF2-40B4-BE49-F238E27FC236}">
                <a16:creationId xmlns:a16="http://schemas.microsoft.com/office/drawing/2014/main" id="{A6B242EC-1DEC-9F46-8028-EFD655067B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03FCAEDD-94F9-5E48-82FC-5E1863037D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5EBD10-397D-A244-9392-970C65FB368F}" type="slidenum">
              <a:rPr lang="ru-RU" smtClean="0"/>
              <a:t>‹#›</a:t>
            </a:fld>
            <a:endParaRPr lang="ru-RU"/>
          </a:p>
        </p:txBody>
      </p:sp>
    </p:spTree>
    <p:extLst>
      <p:ext uri="{BB962C8B-B14F-4D97-AF65-F5344CB8AC3E}">
        <p14:creationId xmlns:p14="http://schemas.microsoft.com/office/powerpoint/2010/main" val="18077416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gif"/><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https://www.youtube.com/embed/mWIRPlilVjI?feature=oembed" TargetMode="Externa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1D58FDC0-E982-1D43-84AF-E5F9687B6873}"/>
              </a:ext>
            </a:extLst>
          </p:cNvPr>
          <p:cNvSpPr>
            <a:spLocks noGrp="1"/>
          </p:cNvSpPr>
          <p:nvPr>
            <p:ph type="subTitle" idx="1"/>
          </p:nvPr>
        </p:nvSpPr>
        <p:spPr/>
        <p:txBody>
          <a:bodyPr/>
          <a:lstStyle/>
          <a:p>
            <a:r>
              <a:rPr lang="en-US" dirty="0"/>
              <a:t>Computer and Internet Monitoring Software</a:t>
            </a:r>
            <a:endParaRPr lang="ru-RU" dirty="0"/>
          </a:p>
        </p:txBody>
      </p:sp>
      <p:pic>
        <p:nvPicPr>
          <p:cNvPr id="5" name="Рисунок 4">
            <a:extLst>
              <a:ext uri="{FF2B5EF4-FFF2-40B4-BE49-F238E27FC236}">
                <a16:creationId xmlns:a16="http://schemas.microsoft.com/office/drawing/2014/main" id="{7DDB4C3C-3A9B-5A40-B4B4-E33E195E9E27}"/>
              </a:ext>
            </a:extLst>
          </p:cNvPr>
          <p:cNvPicPr>
            <a:picLocks noChangeAspect="1"/>
          </p:cNvPicPr>
          <p:nvPr/>
        </p:nvPicPr>
        <p:blipFill>
          <a:blip r:embed="rId2"/>
          <a:stretch>
            <a:fillRect/>
          </a:stretch>
        </p:blipFill>
        <p:spPr>
          <a:xfrm>
            <a:off x="3659659" y="1992313"/>
            <a:ext cx="4872681" cy="1609725"/>
          </a:xfrm>
          <a:prstGeom prst="rect">
            <a:avLst/>
          </a:prstGeom>
        </p:spPr>
      </p:pic>
    </p:spTree>
    <p:extLst>
      <p:ext uri="{BB962C8B-B14F-4D97-AF65-F5344CB8AC3E}">
        <p14:creationId xmlns:p14="http://schemas.microsoft.com/office/powerpoint/2010/main" val="3465949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FD8087-C436-D041-9F15-498EF22C00F9}"/>
              </a:ext>
            </a:extLst>
          </p:cNvPr>
          <p:cNvSpPr>
            <a:spLocks noGrp="1"/>
          </p:cNvSpPr>
          <p:nvPr>
            <p:ph type="title"/>
          </p:nvPr>
        </p:nvSpPr>
        <p:spPr/>
        <p:txBody>
          <a:bodyPr/>
          <a:lstStyle/>
          <a:p>
            <a:r>
              <a:rPr lang="en-US" dirty="0"/>
              <a:t>Productivity: Working Hours Tracking</a:t>
            </a:r>
            <a:endParaRPr lang="ru-RU" dirty="0"/>
          </a:p>
        </p:txBody>
      </p:sp>
      <p:sp>
        <p:nvSpPr>
          <p:cNvPr id="3" name="Объект 2">
            <a:extLst>
              <a:ext uri="{FF2B5EF4-FFF2-40B4-BE49-F238E27FC236}">
                <a16:creationId xmlns:a16="http://schemas.microsoft.com/office/drawing/2014/main" id="{16EBCBE4-798D-6B4A-B7CB-539814BBE7F8}"/>
              </a:ext>
            </a:extLst>
          </p:cNvPr>
          <p:cNvSpPr>
            <a:spLocks noGrp="1"/>
          </p:cNvSpPr>
          <p:nvPr>
            <p:ph idx="1"/>
          </p:nvPr>
        </p:nvSpPr>
        <p:spPr>
          <a:xfrm>
            <a:off x="7873139" y="2200477"/>
            <a:ext cx="3480661" cy="3743729"/>
          </a:xfrm>
        </p:spPr>
        <p:txBody>
          <a:bodyPr>
            <a:normAutofit/>
          </a:bodyPr>
          <a:lstStyle/>
          <a:p>
            <a:r>
              <a:rPr lang="en-US" sz="2000" dirty="0">
                <a:solidFill>
                  <a:schemeClr val="tx1">
                    <a:lumMod val="65000"/>
                    <a:lumOff val="35000"/>
                  </a:schemeClr>
                </a:solidFill>
              </a:rPr>
              <a:t>Track working hours every day – by the very first and the very last user activity.</a:t>
            </a:r>
          </a:p>
          <a:p>
            <a:endParaRPr lang="en-US" sz="2000" dirty="0">
              <a:solidFill>
                <a:schemeClr val="tx1">
                  <a:lumMod val="65000"/>
                  <a:lumOff val="35000"/>
                </a:schemeClr>
              </a:solidFill>
            </a:endParaRPr>
          </a:p>
          <a:p>
            <a:r>
              <a:rPr lang="en-US" sz="2000" dirty="0">
                <a:solidFill>
                  <a:schemeClr val="tx1">
                    <a:lumMod val="65000"/>
                    <a:lumOff val="35000"/>
                  </a:schemeClr>
                </a:solidFill>
              </a:rPr>
              <a:t>Working hours summary.</a:t>
            </a:r>
          </a:p>
          <a:p>
            <a:endParaRPr lang="en-US" sz="2000" dirty="0">
              <a:solidFill>
                <a:schemeClr val="tx1">
                  <a:lumMod val="65000"/>
                  <a:lumOff val="35000"/>
                </a:schemeClr>
              </a:solidFill>
            </a:endParaRPr>
          </a:p>
          <a:p>
            <a:r>
              <a:rPr lang="en-US" sz="2000" dirty="0">
                <a:solidFill>
                  <a:schemeClr val="tx1">
                    <a:lumMod val="65000"/>
                    <a:lumOff val="35000"/>
                  </a:schemeClr>
                </a:solidFill>
              </a:rPr>
              <a:t>Detect productivity gaps and flops.</a:t>
            </a:r>
            <a:endParaRPr lang="ru-RU" sz="2000" dirty="0">
              <a:solidFill>
                <a:schemeClr val="tx1">
                  <a:lumMod val="65000"/>
                  <a:lumOff val="35000"/>
                </a:schemeClr>
              </a:solidFill>
            </a:endParaRPr>
          </a:p>
        </p:txBody>
      </p:sp>
      <p:pic>
        <p:nvPicPr>
          <p:cNvPr id="6" name="Рисунок 5">
            <a:extLst>
              <a:ext uri="{FF2B5EF4-FFF2-40B4-BE49-F238E27FC236}">
                <a16:creationId xmlns:a16="http://schemas.microsoft.com/office/drawing/2014/main" id="{45F940F1-E8D1-1646-B3D2-2C22C71DC047}"/>
              </a:ext>
            </a:extLst>
          </p:cNvPr>
          <p:cNvPicPr>
            <a:picLocks noChangeAspect="1"/>
          </p:cNvPicPr>
          <p:nvPr/>
        </p:nvPicPr>
        <p:blipFill>
          <a:blip r:embed="rId2"/>
          <a:stretch>
            <a:fillRect/>
          </a:stretch>
        </p:blipFill>
        <p:spPr>
          <a:xfrm>
            <a:off x="10130483" y="6176963"/>
            <a:ext cx="2061517" cy="681037"/>
          </a:xfrm>
          <a:prstGeom prst="rect">
            <a:avLst/>
          </a:prstGeom>
        </p:spPr>
      </p:pic>
      <p:pic>
        <p:nvPicPr>
          <p:cNvPr id="7" name="Picture 6">
            <a:extLst>
              <a:ext uri="{FF2B5EF4-FFF2-40B4-BE49-F238E27FC236}">
                <a16:creationId xmlns:a16="http://schemas.microsoft.com/office/drawing/2014/main" id="{9A285068-FA2E-4041-8E33-CF2E695CD3AD}"/>
              </a:ext>
            </a:extLst>
          </p:cNvPr>
          <p:cNvPicPr>
            <a:picLocks noChangeAspect="1"/>
          </p:cNvPicPr>
          <p:nvPr/>
        </p:nvPicPr>
        <p:blipFill>
          <a:blip r:embed="rId3"/>
          <a:stretch>
            <a:fillRect/>
          </a:stretch>
        </p:blipFill>
        <p:spPr>
          <a:xfrm>
            <a:off x="522272" y="1551159"/>
            <a:ext cx="7132294" cy="4209839"/>
          </a:xfrm>
          <a:prstGeom prst="rect">
            <a:avLst/>
          </a:prstGeom>
        </p:spPr>
      </p:pic>
    </p:spTree>
    <p:extLst>
      <p:ext uri="{BB962C8B-B14F-4D97-AF65-F5344CB8AC3E}">
        <p14:creationId xmlns:p14="http://schemas.microsoft.com/office/powerpoint/2010/main" val="3789940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FD8087-C436-D041-9F15-498EF22C00F9}"/>
              </a:ext>
            </a:extLst>
          </p:cNvPr>
          <p:cNvSpPr>
            <a:spLocks noGrp="1"/>
          </p:cNvSpPr>
          <p:nvPr>
            <p:ph type="title"/>
          </p:nvPr>
        </p:nvSpPr>
        <p:spPr/>
        <p:txBody>
          <a:bodyPr/>
          <a:lstStyle/>
          <a:p>
            <a:r>
              <a:rPr lang="en-US" dirty="0"/>
              <a:t>Productivity: Working Hours Tracking</a:t>
            </a:r>
            <a:endParaRPr lang="ru-RU" dirty="0"/>
          </a:p>
        </p:txBody>
      </p:sp>
      <p:sp>
        <p:nvSpPr>
          <p:cNvPr id="3" name="Объект 2">
            <a:extLst>
              <a:ext uri="{FF2B5EF4-FFF2-40B4-BE49-F238E27FC236}">
                <a16:creationId xmlns:a16="http://schemas.microsoft.com/office/drawing/2014/main" id="{16EBCBE4-798D-6B4A-B7CB-539814BBE7F8}"/>
              </a:ext>
            </a:extLst>
          </p:cNvPr>
          <p:cNvSpPr>
            <a:spLocks noGrp="1"/>
          </p:cNvSpPr>
          <p:nvPr>
            <p:ph idx="1"/>
          </p:nvPr>
        </p:nvSpPr>
        <p:spPr>
          <a:xfrm>
            <a:off x="7873139" y="2200477"/>
            <a:ext cx="3480661" cy="3743729"/>
          </a:xfrm>
        </p:spPr>
        <p:txBody>
          <a:bodyPr>
            <a:normAutofit/>
          </a:bodyPr>
          <a:lstStyle/>
          <a:p>
            <a:r>
              <a:rPr lang="en-US" sz="2000" dirty="0">
                <a:solidFill>
                  <a:schemeClr val="tx1">
                    <a:lumMod val="65000"/>
                    <a:lumOff val="35000"/>
                  </a:schemeClr>
                </a:solidFill>
              </a:rPr>
              <a:t>Track working hours every day – by the very first and the very last user activity.</a:t>
            </a:r>
          </a:p>
          <a:p>
            <a:endParaRPr lang="en-US" sz="2000" dirty="0">
              <a:solidFill>
                <a:schemeClr val="tx1">
                  <a:lumMod val="65000"/>
                  <a:lumOff val="35000"/>
                </a:schemeClr>
              </a:solidFill>
            </a:endParaRPr>
          </a:p>
          <a:p>
            <a:r>
              <a:rPr lang="en-US" sz="2000" dirty="0">
                <a:solidFill>
                  <a:schemeClr val="tx1">
                    <a:lumMod val="65000"/>
                    <a:lumOff val="35000"/>
                  </a:schemeClr>
                </a:solidFill>
              </a:rPr>
              <a:t>Working hours summary.</a:t>
            </a:r>
          </a:p>
          <a:p>
            <a:endParaRPr lang="en-US" sz="2000" dirty="0">
              <a:solidFill>
                <a:schemeClr val="tx1">
                  <a:lumMod val="65000"/>
                  <a:lumOff val="35000"/>
                </a:schemeClr>
              </a:solidFill>
            </a:endParaRPr>
          </a:p>
          <a:p>
            <a:r>
              <a:rPr lang="en-US" sz="2000" dirty="0">
                <a:solidFill>
                  <a:schemeClr val="tx1">
                    <a:lumMod val="65000"/>
                    <a:lumOff val="35000"/>
                  </a:schemeClr>
                </a:solidFill>
              </a:rPr>
              <a:t>Detect productivity gaps and flops.</a:t>
            </a:r>
            <a:endParaRPr lang="ru-RU" sz="2000" dirty="0">
              <a:solidFill>
                <a:schemeClr val="tx1">
                  <a:lumMod val="65000"/>
                  <a:lumOff val="35000"/>
                </a:schemeClr>
              </a:solidFill>
            </a:endParaRPr>
          </a:p>
        </p:txBody>
      </p:sp>
      <p:pic>
        <p:nvPicPr>
          <p:cNvPr id="6" name="Рисунок 5">
            <a:extLst>
              <a:ext uri="{FF2B5EF4-FFF2-40B4-BE49-F238E27FC236}">
                <a16:creationId xmlns:a16="http://schemas.microsoft.com/office/drawing/2014/main" id="{45F940F1-E8D1-1646-B3D2-2C22C71DC047}"/>
              </a:ext>
            </a:extLst>
          </p:cNvPr>
          <p:cNvPicPr>
            <a:picLocks noChangeAspect="1"/>
          </p:cNvPicPr>
          <p:nvPr/>
        </p:nvPicPr>
        <p:blipFill>
          <a:blip r:embed="rId2"/>
          <a:stretch>
            <a:fillRect/>
          </a:stretch>
        </p:blipFill>
        <p:spPr>
          <a:xfrm>
            <a:off x="10130483" y="6176963"/>
            <a:ext cx="2061517" cy="681037"/>
          </a:xfrm>
          <a:prstGeom prst="rect">
            <a:avLst/>
          </a:prstGeom>
        </p:spPr>
      </p:pic>
      <p:pic>
        <p:nvPicPr>
          <p:cNvPr id="13" name="Рисунок 12">
            <a:extLst>
              <a:ext uri="{FF2B5EF4-FFF2-40B4-BE49-F238E27FC236}">
                <a16:creationId xmlns:a16="http://schemas.microsoft.com/office/drawing/2014/main" id="{B89D55FF-0B86-1446-B05C-BBCFBDEE922B}"/>
              </a:ext>
            </a:extLst>
          </p:cNvPr>
          <p:cNvPicPr>
            <a:picLocks noChangeAspect="1"/>
          </p:cNvPicPr>
          <p:nvPr/>
        </p:nvPicPr>
        <p:blipFill>
          <a:blip r:embed="rId3"/>
          <a:stretch>
            <a:fillRect/>
          </a:stretch>
        </p:blipFill>
        <p:spPr>
          <a:xfrm>
            <a:off x="304800" y="1403996"/>
            <a:ext cx="7230035" cy="3331290"/>
          </a:xfrm>
          <a:prstGeom prst="rect">
            <a:avLst/>
          </a:prstGeom>
        </p:spPr>
      </p:pic>
      <p:pic>
        <p:nvPicPr>
          <p:cNvPr id="11" name="Рисунок 10">
            <a:extLst>
              <a:ext uri="{FF2B5EF4-FFF2-40B4-BE49-F238E27FC236}">
                <a16:creationId xmlns:a16="http://schemas.microsoft.com/office/drawing/2014/main" id="{0EBBFE90-D2D8-3B4E-AE73-DE515B1F6A43}"/>
              </a:ext>
            </a:extLst>
          </p:cNvPr>
          <p:cNvPicPr>
            <a:picLocks noChangeAspect="1"/>
          </p:cNvPicPr>
          <p:nvPr/>
        </p:nvPicPr>
        <p:blipFill>
          <a:blip r:embed="rId4"/>
          <a:stretch>
            <a:fillRect/>
          </a:stretch>
        </p:blipFill>
        <p:spPr>
          <a:xfrm>
            <a:off x="1417910" y="3501075"/>
            <a:ext cx="6455229" cy="3016406"/>
          </a:xfrm>
          <a:prstGeom prst="rect">
            <a:avLst/>
          </a:prstGeom>
        </p:spPr>
      </p:pic>
    </p:spTree>
    <p:extLst>
      <p:ext uri="{BB962C8B-B14F-4D97-AF65-F5344CB8AC3E}">
        <p14:creationId xmlns:p14="http://schemas.microsoft.com/office/powerpoint/2010/main" val="313339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FD8087-C436-D041-9F15-498EF22C00F9}"/>
              </a:ext>
            </a:extLst>
          </p:cNvPr>
          <p:cNvSpPr>
            <a:spLocks noGrp="1"/>
          </p:cNvSpPr>
          <p:nvPr>
            <p:ph type="title"/>
          </p:nvPr>
        </p:nvSpPr>
        <p:spPr/>
        <p:txBody>
          <a:bodyPr/>
          <a:lstStyle/>
          <a:p>
            <a:r>
              <a:rPr lang="en-US" dirty="0"/>
              <a:t>Productivity : User Digest</a:t>
            </a:r>
            <a:endParaRPr lang="ru-RU" dirty="0"/>
          </a:p>
        </p:txBody>
      </p:sp>
      <p:sp>
        <p:nvSpPr>
          <p:cNvPr id="3" name="Объект 2">
            <a:extLst>
              <a:ext uri="{FF2B5EF4-FFF2-40B4-BE49-F238E27FC236}">
                <a16:creationId xmlns:a16="http://schemas.microsoft.com/office/drawing/2014/main" id="{16EBCBE4-798D-6B4A-B7CB-539814BBE7F8}"/>
              </a:ext>
            </a:extLst>
          </p:cNvPr>
          <p:cNvSpPr>
            <a:spLocks noGrp="1"/>
          </p:cNvSpPr>
          <p:nvPr>
            <p:ph idx="1"/>
          </p:nvPr>
        </p:nvSpPr>
        <p:spPr>
          <a:xfrm>
            <a:off x="7873139" y="2200477"/>
            <a:ext cx="3480661" cy="3743729"/>
          </a:xfrm>
        </p:spPr>
        <p:txBody>
          <a:bodyPr>
            <a:normAutofit/>
          </a:bodyPr>
          <a:lstStyle/>
          <a:p>
            <a:r>
              <a:rPr lang="en-US" sz="2000" dirty="0">
                <a:solidFill>
                  <a:schemeClr val="tx1">
                    <a:lumMod val="65000"/>
                    <a:lumOff val="35000"/>
                  </a:schemeClr>
                </a:solidFill>
              </a:rPr>
              <a:t>Utilize the heatmap to better tune up employees’ working schedules.</a:t>
            </a:r>
          </a:p>
          <a:p>
            <a:endParaRPr lang="en-US" sz="2000" dirty="0">
              <a:solidFill>
                <a:schemeClr val="tx1">
                  <a:lumMod val="65000"/>
                  <a:lumOff val="35000"/>
                </a:schemeClr>
              </a:solidFill>
            </a:endParaRPr>
          </a:p>
          <a:p>
            <a:r>
              <a:rPr lang="en-US" sz="2000" dirty="0">
                <a:solidFill>
                  <a:schemeClr val="tx1">
                    <a:lumMod val="65000"/>
                    <a:lumOff val="35000"/>
                  </a:schemeClr>
                </a:solidFill>
              </a:rPr>
              <a:t>Various reports are gathered in one place to speed up investigation of individuals.</a:t>
            </a:r>
            <a:endParaRPr lang="ru-RU" sz="2000" dirty="0">
              <a:solidFill>
                <a:schemeClr val="tx1">
                  <a:lumMod val="65000"/>
                  <a:lumOff val="35000"/>
                </a:schemeClr>
              </a:solidFill>
            </a:endParaRPr>
          </a:p>
        </p:txBody>
      </p:sp>
      <p:pic>
        <p:nvPicPr>
          <p:cNvPr id="7" name="Рисунок 6">
            <a:extLst>
              <a:ext uri="{FF2B5EF4-FFF2-40B4-BE49-F238E27FC236}">
                <a16:creationId xmlns:a16="http://schemas.microsoft.com/office/drawing/2014/main" id="{A87E7C4F-76C3-8B45-ACD4-26E5EE13F572}"/>
              </a:ext>
            </a:extLst>
          </p:cNvPr>
          <p:cNvPicPr>
            <a:picLocks noChangeAspect="1"/>
          </p:cNvPicPr>
          <p:nvPr/>
        </p:nvPicPr>
        <p:blipFill>
          <a:blip r:embed="rId2"/>
          <a:stretch>
            <a:fillRect/>
          </a:stretch>
        </p:blipFill>
        <p:spPr>
          <a:xfrm>
            <a:off x="10130483" y="6176963"/>
            <a:ext cx="2061517" cy="681037"/>
          </a:xfrm>
          <a:prstGeom prst="rect">
            <a:avLst/>
          </a:prstGeom>
        </p:spPr>
      </p:pic>
      <p:pic>
        <p:nvPicPr>
          <p:cNvPr id="5" name="Picture 4">
            <a:extLst>
              <a:ext uri="{FF2B5EF4-FFF2-40B4-BE49-F238E27FC236}">
                <a16:creationId xmlns:a16="http://schemas.microsoft.com/office/drawing/2014/main" id="{767C5A26-57C5-496E-8146-E233B02EE0B7}"/>
              </a:ext>
            </a:extLst>
          </p:cNvPr>
          <p:cNvPicPr>
            <a:picLocks noChangeAspect="1"/>
          </p:cNvPicPr>
          <p:nvPr/>
        </p:nvPicPr>
        <p:blipFill>
          <a:blip r:embed="rId3"/>
          <a:stretch>
            <a:fillRect/>
          </a:stretch>
        </p:blipFill>
        <p:spPr>
          <a:xfrm>
            <a:off x="583621" y="1667257"/>
            <a:ext cx="7198731" cy="4226613"/>
          </a:xfrm>
          <a:prstGeom prst="rect">
            <a:avLst/>
          </a:prstGeom>
        </p:spPr>
      </p:pic>
    </p:spTree>
    <p:extLst>
      <p:ext uri="{BB962C8B-B14F-4D97-AF65-F5344CB8AC3E}">
        <p14:creationId xmlns:p14="http://schemas.microsoft.com/office/powerpoint/2010/main" val="859700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FD8087-C436-D041-9F15-498EF22C00F9}"/>
              </a:ext>
            </a:extLst>
          </p:cNvPr>
          <p:cNvSpPr>
            <a:spLocks noGrp="1"/>
          </p:cNvSpPr>
          <p:nvPr>
            <p:ph type="title"/>
          </p:nvPr>
        </p:nvSpPr>
        <p:spPr/>
        <p:txBody>
          <a:bodyPr/>
          <a:lstStyle/>
          <a:p>
            <a:r>
              <a:rPr lang="en-US" dirty="0"/>
              <a:t>Track App &amp; Web Activity</a:t>
            </a:r>
            <a:endParaRPr lang="ru-RU" dirty="0"/>
          </a:p>
        </p:txBody>
      </p:sp>
      <p:sp>
        <p:nvSpPr>
          <p:cNvPr id="3" name="Объект 2">
            <a:extLst>
              <a:ext uri="{FF2B5EF4-FFF2-40B4-BE49-F238E27FC236}">
                <a16:creationId xmlns:a16="http://schemas.microsoft.com/office/drawing/2014/main" id="{16EBCBE4-798D-6B4A-B7CB-539814BBE7F8}"/>
              </a:ext>
            </a:extLst>
          </p:cNvPr>
          <p:cNvSpPr>
            <a:spLocks noGrp="1"/>
          </p:cNvSpPr>
          <p:nvPr>
            <p:ph idx="1"/>
          </p:nvPr>
        </p:nvSpPr>
        <p:spPr>
          <a:xfrm>
            <a:off x="7873139" y="2200477"/>
            <a:ext cx="3480661" cy="3743729"/>
          </a:xfrm>
        </p:spPr>
        <p:txBody>
          <a:bodyPr>
            <a:normAutofit/>
          </a:bodyPr>
          <a:lstStyle/>
          <a:p>
            <a:r>
              <a:rPr lang="en-US" sz="2000" dirty="0">
                <a:solidFill>
                  <a:schemeClr val="tx1">
                    <a:lumMod val="65000"/>
                    <a:lumOff val="35000"/>
                  </a:schemeClr>
                </a:solidFill>
              </a:rPr>
              <a:t>Calculates active time spent in certain programs and websites.</a:t>
            </a:r>
          </a:p>
          <a:p>
            <a:endParaRPr lang="en-US" sz="2000" dirty="0">
              <a:solidFill>
                <a:schemeClr val="tx1">
                  <a:lumMod val="65000"/>
                  <a:lumOff val="35000"/>
                </a:schemeClr>
              </a:solidFill>
            </a:endParaRPr>
          </a:p>
          <a:p>
            <a:r>
              <a:rPr lang="en-US" sz="2000" dirty="0">
                <a:solidFill>
                  <a:schemeClr val="tx1">
                    <a:lumMod val="65000"/>
                    <a:lumOff val="35000"/>
                  </a:schemeClr>
                </a:solidFill>
              </a:rPr>
              <a:t>Flexible reporting features: various categories, filters, charts, and drill-downs.</a:t>
            </a:r>
          </a:p>
          <a:p>
            <a:endParaRPr lang="en-US" sz="2000" dirty="0">
              <a:solidFill>
                <a:schemeClr val="tx1">
                  <a:lumMod val="65000"/>
                  <a:lumOff val="35000"/>
                </a:schemeClr>
              </a:solidFill>
            </a:endParaRPr>
          </a:p>
          <a:p>
            <a:r>
              <a:rPr lang="en-US" sz="2000" dirty="0">
                <a:solidFill>
                  <a:schemeClr val="tx1">
                    <a:lumMod val="65000"/>
                    <a:lumOff val="35000"/>
                  </a:schemeClr>
                </a:solidFill>
              </a:rPr>
              <a:t>Automatic categorization of Applications &amp; Websites.</a:t>
            </a:r>
            <a:endParaRPr lang="ru-RU" sz="2000" dirty="0">
              <a:solidFill>
                <a:schemeClr val="tx1">
                  <a:lumMod val="65000"/>
                  <a:lumOff val="35000"/>
                </a:schemeClr>
              </a:solidFill>
            </a:endParaRPr>
          </a:p>
        </p:txBody>
      </p:sp>
      <p:pic>
        <p:nvPicPr>
          <p:cNvPr id="6" name="Рисунок 5">
            <a:extLst>
              <a:ext uri="{FF2B5EF4-FFF2-40B4-BE49-F238E27FC236}">
                <a16:creationId xmlns:a16="http://schemas.microsoft.com/office/drawing/2014/main" id="{33B75B98-543B-844E-84F1-83A588D13172}"/>
              </a:ext>
            </a:extLst>
          </p:cNvPr>
          <p:cNvPicPr>
            <a:picLocks noChangeAspect="1"/>
          </p:cNvPicPr>
          <p:nvPr/>
        </p:nvPicPr>
        <p:blipFill>
          <a:blip r:embed="rId2"/>
          <a:stretch>
            <a:fillRect/>
          </a:stretch>
        </p:blipFill>
        <p:spPr>
          <a:xfrm>
            <a:off x="838200" y="2045306"/>
            <a:ext cx="6451600" cy="3898900"/>
          </a:xfrm>
          <a:prstGeom prst="rect">
            <a:avLst/>
          </a:prstGeom>
        </p:spPr>
      </p:pic>
      <p:pic>
        <p:nvPicPr>
          <p:cNvPr id="7" name="Рисунок 6">
            <a:extLst>
              <a:ext uri="{FF2B5EF4-FFF2-40B4-BE49-F238E27FC236}">
                <a16:creationId xmlns:a16="http://schemas.microsoft.com/office/drawing/2014/main" id="{B223FB26-EE0D-7A40-BB04-CDCE8BBC302F}"/>
              </a:ext>
            </a:extLst>
          </p:cNvPr>
          <p:cNvPicPr>
            <a:picLocks noChangeAspect="1"/>
          </p:cNvPicPr>
          <p:nvPr/>
        </p:nvPicPr>
        <p:blipFill>
          <a:blip r:embed="rId3"/>
          <a:stretch>
            <a:fillRect/>
          </a:stretch>
        </p:blipFill>
        <p:spPr>
          <a:xfrm>
            <a:off x="10130483" y="6176963"/>
            <a:ext cx="2061517" cy="681037"/>
          </a:xfrm>
          <a:prstGeom prst="rect">
            <a:avLst/>
          </a:prstGeom>
        </p:spPr>
      </p:pic>
    </p:spTree>
    <p:extLst>
      <p:ext uri="{BB962C8B-B14F-4D97-AF65-F5344CB8AC3E}">
        <p14:creationId xmlns:p14="http://schemas.microsoft.com/office/powerpoint/2010/main" val="698766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FD8087-C436-D041-9F15-498EF22C00F9}"/>
              </a:ext>
            </a:extLst>
          </p:cNvPr>
          <p:cNvSpPr>
            <a:spLocks noGrp="1"/>
          </p:cNvSpPr>
          <p:nvPr>
            <p:ph type="title"/>
          </p:nvPr>
        </p:nvSpPr>
        <p:spPr/>
        <p:txBody>
          <a:bodyPr/>
          <a:lstStyle/>
          <a:p>
            <a:r>
              <a:rPr lang="en-US" dirty="0"/>
              <a:t>App &amp; Web Utilization Report</a:t>
            </a:r>
            <a:endParaRPr lang="ru-RU" dirty="0"/>
          </a:p>
        </p:txBody>
      </p:sp>
      <p:sp>
        <p:nvSpPr>
          <p:cNvPr id="3" name="Объект 2">
            <a:extLst>
              <a:ext uri="{FF2B5EF4-FFF2-40B4-BE49-F238E27FC236}">
                <a16:creationId xmlns:a16="http://schemas.microsoft.com/office/drawing/2014/main" id="{16EBCBE4-798D-6B4A-B7CB-539814BBE7F8}"/>
              </a:ext>
            </a:extLst>
          </p:cNvPr>
          <p:cNvSpPr>
            <a:spLocks noGrp="1"/>
          </p:cNvSpPr>
          <p:nvPr>
            <p:ph idx="1"/>
          </p:nvPr>
        </p:nvSpPr>
        <p:spPr>
          <a:xfrm>
            <a:off x="7873139" y="2200477"/>
            <a:ext cx="3480661" cy="3743729"/>
          </a:xfrm>
        </p:spPr>
        <p:txBody>
          <a:bodyPr>
            <a:normAutofit/>
          </a:bodyPr>
          <a:lstStyle/>
          <a:p>
            <a:r>
              <a:rPr lang="en-US" sz="2000" dirty="0">
                <a:solidFill>
                  <a:schemeClr val="tx1">
                    <a:lumMod val="65000"/>
                    <a:lumOff val="35000"/>
                  </a:schemeClr>
                </a:solidFill>
              </a:rPr>
              <a:t>Check at which days/hours is an activity being engaged the most or the least.</a:t>
            </a:r>
          </a:p>
          <a:p>
            <a:endParaRPr lang="en-US" sz="2000" dirty="0">
              <a:solidFill>
                <a:schemeClr val="tx1">
                  <a:lumMod val="65000"/>
                  <a:lumOff val="35000"/>
                </a:schemeClr>
              </a:solidFill>
            </a:endParaRPr>
          </a:p>
          <a:p>
            <a:r>
              <a:rPr lang="en-US" sz="2000" dirty="0">
                <a:solidFill>
                  <a:schemeClr val="tx1">
                    <a:lumMod val="65000"/>
                    <a:lumOff val="35000"/>
                  </a:schemeClr>
                </a:solidFill>
              </a:rPr>
              <a:t>View for how long was each window instance of the activity being engaged.</a:t>
            </a:r>
          </a:p>
          <a:p>
            <a:endParaRPr lang="en-US" sz="2000" dirty="0">
              <a:solidFill>
                <a:schemeClr val="tx1">
                  <a:lumMod val="65000"/>
                  <a:lumOff val="35000"/>
                </a:schemeClr>
              </a:solidFill>
            </a:endParaRPr>
          </a:p>
          <a:p>
            <a:r>
              <a:rPr lang="en-US" sz="2000" dirty="0">
                <a:solidFill>
                  <a:schemeClr val="tx1">
                    <a:lumMod val="65000"/>
                    <a:lumOff val="35000"/>
                  </a:schemeClr>
                </a:solidFill>
              </a:rPr>
              <a:t>Find out how much time each employee has spent engaging in this activity.</a:t>
            </a:r>
            <a:endParaRPr lang="ru-RU" sz="2000" dirty="0">
              <a:solidFill>
                <a:schemeClr val="tx1">
                  <a:lumMod val="65000"/>
                  <a:lumOff val="35000"/>
                </a:schemeClr>
              </a:solidFill>
            </a:endParaRPr>
          </a:p>
        </p:txBody>
      </p:sp>
      <p:pic>
        <p:nvPicPr>
          <p:cNvPr id="7" name="Рисунок 6">
            <a:extLst>
              <a:ext uri="{FF2B5EF4-FFF2-40B4-BE49-F238E27FC236}">
                <a16:creationId xmlns:a16="http://schemas.microsoft.com/office/drawing/2014/main" id="{A87E7C4F-76C3-8B45-ACD4-26E5EE13F572}"/>
              </a:ext>
            </a:extLst>
          </p:cNvPr>
          <p:cNvPicPr>
            <a:picLocks noChangeAspect="1"/>
          </p:cNvPicPr>
          <p:nvPr/>
        </p:nvPicPr>
        <p:blipFill>
          <a:blip r:embed="rId2"/>
          <a:stretch>
            <a:fillRect/>
          </a:stretch>
        </p:blipFill>
        <p:spPr>
          <a:xfrm>
            <a:off x="10130483" y="6176963"/>
            <a:ext cx="2061517" cy="681037"/>
          </a:xfrm>
          <a:prstGeom prst="rect">
            <a:avLst/>
          </a:prstGeom>
        </p:spPr>
      </p:pic>
      <p:pic>
        <p:nvPicPr>
          <p:cNvPr id="5" name="Picture 4">
            <a:extLst>
              <a:ext uri="{FF2B5EF4-FFF2-40B4-BE49-F238E27FC236}">
                <a16:creationId xmlns:a16="http://schemas.microsoft.com/office/drawing/2014/main" id="{1162203E-8CE4-44A4-80BA-D2DE04D1BC1C}"/>
              </a:ext>
            </a:extLst>
          </p:cNvPr>
          <p:cNvPicPr>
            <a:picLocks noChangeAspect="1"/>
          </p:cNvPicPr>
          <p:nvPr/>
        </p:nvPicPr>
        <p:blipFill>
          <a:blip r:embed="rId3"/>
          <a:stretch>
            <a:fillRect/>
          </a:stretch>
        </p:blipFill>
        <p:spPr>
          <a:xfrm>
            <a:off x="542505" y="1690688"/>
            <a:ext cx="7160822" cy="4204355"/>
          </a:xfrm>
          <a:prstGeom prst="rect">
            <a:avLst/>
          </a:prstGeom>
        </p:spPr>
      </p:pic>
    </p:spTree>
    <p:extLst>
      <p:ext uri="{BB962C8B-B14F-4D97-AF65-F5344CB8AC3E}">
        <p14:creationId xmlns:p14="http://schemas.microsoft.com/office/powerpoint/2010/main" val="1781789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FD8087-C436-D041-9F15-498EF22C00F9}"/>
              </a:ext>
            </a:extLst>
          </p:cNvPr>
          <p:cNvSpPr>
            <a:spLocks noGrp="1"/>
          </p:cNvSpPr>
          <p:nvPr>
            <p:ph type="title"/>
          </p:nvPr>
        </p:nvSpPr>
        <p:spPr/>
        <p:txBody>
          <a:bodyPr/>
          <a:lstStyle/>
          <a:p>
            <a:r>
              <a:rPr lang="en-US" dirty="0"/>
              <a:t>Real-time Surveillance</a:t>
            </a:r>
            <a:endParaRPr lang="ru-RU" dirty="0"/>
          </a:p>
        </p:txBody>
      </p:sp>
      <p:sp>
        <p:nvSpPr>
          <p:cNvPr id="3" name="Объект 2">
            <a:extLst>
              <a:ext uri="{FF2B5EF4-FFF2-40B4-BE49-F238E27FC236}">
                <a16:creationId xmlns:a16="http://schemas.microsoft.com/office/drawing/2014/main" id="{16EBCBE4-798D-6B4A-B7CB-539814BBE7F8}"/>
              </a:ext>
            </a:extLst>
          </p:cNvPr>
          <p:cNvSpPr>
            <a:spLocks noGrp="1"/>
          </p:cNvSpPr>
          <p:nvPr>
            <p:ph idx="1"/>
          </p:nvPr>
        </p:nvSpPr>
        <p:spPr>
          <a:xfrm>
            <a:off x="7873139" y="2200477"/>
            <a:ext cx="3825218" cy="3743729"/>
          </a:xfrm>
        </p:spPr>
        <p:txBody>
          <a:bodyPr>
            <a:normAutofit/>
          </a:bodyPr>
          <a:lstStyle/>
          <a:p>
            <a:r>
              <a:rPr lang="en-US" sz="2000" dirty="0">
                <a:solidFill>
                  <a:schemeClr val="tx1">
                    <a:lumMod val="65000"/>
                    <a:lumOff val="35000"/>
                  </a:schemeClr>
                </a:solidFill>
              </a:rPr>
              <a:t>Watch the live stream of employees’ screens in real-time! </a:t>
            </a:r>
          </a:p>
          <a:p>
            <a:endParaRPr lang="en-US" sz="2000" dirty="0">
              <a:solidFill>
                <a:schemeClr val="tx1">
                  <a:lumMod val="65000"/>
                  <a:lumOff val="35000"/>
                </a:schemeClr>
              </a:solidFill>
            </a:endParaRPr>
          </a:p>
          <a:p>
            <a:r>
              <a:rPr lang="en-US" sz="2000" dirty="0">
                <a:solidFill>
                  <a:schemeClr val="tx1">
                    <a:lumMod val="65000"/>
                    <a:lumOff val="35000"/>
                  </a:schemeClr>
                </a:solidFill>
              </a:rPr>
              <a:t>Check who is active or idle, and get the list of running apps and opened websites per user.</a:t>
            </a:r>
            <a:endParaRPr lang="ru-RU" sz="2000" dirty="0">
              <a:solidFill>
                <a:schemeClr val="tx1">
                  <a:lumMod val="65000"/>
                  <a:lumOff val="35000"/>
                </a:schemeClr>
              </a:solidFill>
            </a:endParaRPr>
          </a:p>
        </p:txBody>
      </p:sp>
      <p:pic>
        <p:nvPicPr>
          <p:cNvPr id="6" name="Рисунок 5">
            <a:extLst>
              <a:ext uri="{FF2B5EF4-FFF2-40B4-BE49-F238E27FC236}">
                <a16:creationId xmlns:a16="http://schemas.microsoft.com/office/drawing/2014/main" id="{ACAEB336-489F-5347-A78F-C23009709C94}"/>
              </a:ext>
            </a:extLst>
          </p:cNvPr>
          <p:cNvPicPr>
            <a:picLocks noChangeAspect="1"/>
          </p:cNvPicPr>
          <p:nvPr/>
        </p:nvPicPr>
        <p:blipFill>
          <a:blip r:embed="rId2"/>
          <a:stretch>
            <a:fillRect/>
          </a:stretch>
        </p:blipFill>
        <p:spPr>
          <a:xfrm>
            <a:off x="838200" y="2045306"/>
            <a:ext cx="6451600" cy="3898900"/>
          </a:xfrm>
          <a:prstGeom prst="rect">
            <a:avLst/>
          </a:prstGeom>
        </p:spPr>
      </p:pic>
      <p:pic>
        <p:nvPicPr>
          <p:cNvPr id="7" name="Рисунок 6">
            <a:extLst>
              <a:ext uri="{FF2B5EF4-FFF2-40B4-BE49-F238E27FC236}">
                <a16:creationId xmlns:a16="http://schemas.microsoft.com/office/drawing/2014/main" id="{4B408133-6ED5-0A4C-87AE-EA772AC64D4C}"/>
              </a:ext>
            </a:extLst>
          </p:cNvPr>
          <p:cNvPicPr>
            <a:picLocks noChangeAspect="1"/>
          </p:cNvPicPr>
          <p:nvPr/>
        </p:nvPicPr>
        <p:blipFill>
          <a:blip r:embed="rId3"/>
          <a:stretch>
            <a:fillRect/>
          </a:stretch>
        </p:blipFill>
        <p:spPr>
          <a:xfrm>
            <a:off x="10130483" y="6176963"/>
            <a:ext cx="2061517" cy="681037"/>
          </a:xfrm>
          <a:prstGeom prst="rect">
            <a:avLst/>
          </a:prstGeom>
        </p:spPr>
      </p:pic>
    </p:spTree>
    <p:extLst>
      <p:ext uri="{BB962C8B-B14F-4D97-AF65-F5344CB8AC3E}">
        <p14:creationId xmlns:p14="http://schemas.microsoft.com/office/powerpoint/2010/main" val="3887825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FD8087-C436-D041-9F15-498EF22C00F9}"/>
              </a:ext>
            </a:extLst>
          </p:cNvPr>
          <p:cNvSpPr>
            <a:spLocks noGrp="1"/>
          </p:cNvSpPr>
          <p:nvPr>
            <p:ph type="title"/>
          </p:nvPr>
        </p:nvSpPr>
        <p:spPr/>
        <p:txBody>
          <a:bodyPr/>
          <a:lstStyle/>
          <a:p>
            <a:r>
              <a:rPr lang="en-US" dirty="0"/>
              <a:t>Real-time Surveillance</a:t>
            </a:r>
            <a:endParaRPr lang="ru-RU" dirty="0"/>
          </a:p>
        </p:txBody>
      </p:sp>
      <p:sp>
        <p:nvSpPr>
          <p:cNvPr id="3" name="Объект 2">
            <a:extLst>
              <a:ext uri="{FF2B5EF4-FFF2-40B4-BE49-F238E27FC236}">
                <a16:creationId xmlns:a16="http://schemas.microsoft.com/office/drawing/2014/main" id="{16EBCBE4-798D-6B4A-B7CB-539814BBE7F8}"/>
              </a:ext>
            </a:extLst>
          </p:cNvPr>
          <p:cNvSpPr>
            <a:spLocks noGrp="1"/>
          </p:cNvSpPr>
          <p:nvPr>
            <p:ph idx="1"/>
          </p:nvPr>
        </p:nvSpPr>
        <p:spPr>
          <a:xfrm>
            <a:off x="7873139" y="2200477"/>
            <a:ext cx="3775522" cy="3743729"/>
          </a:xfrm>
        </p:spPr>
        <p:txBody>
          <a:bodyPr>
            <a:normAutofit/>
          </a:bodyPr>
          <a:lstStyle/>
          <a:p>
            <a:r>
              <a:rPr lang="en-US" sz="2000" dirty="0">
                <a:solidFill>
                  <a:schemeClr val="tx1">
                    <a:lumMod val="65000"/>
                    <a:lumOff val="35000"/>
                  </a:schemeClr>
                </a:solidFill>
              </a:rPr>
              <a:t>Watch the live stream of employees’ screens in real-time! </a:t>
            </a:r>
          </a:p>
          <a:p>
            <a:endParaRPr lang="en-US" sz="2000" dirty="0">
              <a:solidFill>
                <a:schemeClr val="tx1">
                  <a:lumMod val="65000"/>
                  <a:lumOff val="35000"/>
                </a:schemeClr>
              </a:solidFill>
            </a:endParaRPr>
          </a:p>
          <a:p>
            <a:r>
              <a:rPr lang="en-US" sz="2000" dirty="0">
                <a:solidFill>
                  <a:schemeClr val="tx1">
                    <a:lumMod val="65000"/>
                    <a:lumOff val="35000"/>
                  </a:schemeClr>
                </a:solidFill>
              </a:rPr>
              <a:t>Check who is active or idle, and get the list of running apps and opened websites per user.</a:t>
            </a:r>
            <a:endParaRPr lang="ru-RU" sz="2000" dirty="0">
              <a:solidFill>
                <a:schemeClr val="tx1">
                  <a:lumMod val="65000"/>
                  <a:lumOff val="35000"/>
                </a:schemeClr>
              </a:solidFill>
            </a:endParaRPr>
          </a:p>
        </p:txBody>
      </p:sp>
      <p:pic>
        <p:nvPicPr>
          <p:cNvPr id="7" name="Рисунок 6">
            <a:extLst>
              <a:ext uri="{FF2B5EF4-FFF2-40B4-BE49-F238E27FC236}">
                <a16:creationId xmlns:a16="http://schemas.microsoft.com/office/drawing/2014/main" id="{4B408133-6ED5-0A4C-87AE-EA772AC64D4C}"/>
              </a:ext>
            </a:extLst>
          </p:cNvPr>
          <p:cNvPicPr>
            <a:picLocks noChangeAspect="1"/>
          </p:cNvPicPr>
          <p:nvPr/>
        </p:nvPicPr>
        <p:blipFill>
          <a:blip r:embed="rId2"/>
          <a:stretch>
            <a:fillRect/>
          </a:stretch>
        </p:blipFill>
        <p:spPr>
          <a:xfrm>
            <a:off x="10130483" y="6176963"/>
            <a:ext cx="2061517" cy="681037"/>
          </a:xfrm>
          <a:prstGeom prst="rect">
            <a:avLst/>
          </a:prstGeom>
        </p:spPr>
      </p:pic>
      <p:pic>
        <p:nvPicPr>
          <p:cNvPr id="5" name="Рисунок 4">
            <a:extLst>
              <a:ext uri="{FF2B5EF4-FFF2-40B4-BE49-F238E27FC236}">
                <a16:creationId xmlns:a16="http://schemas.microsoft.com/office/drawing/2014/main" id="{967746FA-980F-C142-B1A4-2C2C7952280C}"/>
              </a:ext>
            </a:extLst>
          </p:cNvPr>
          <p:cNvPicPr>
            <a:picLocks noChangeAspect="1"/>
          </p:cNvPicPr>
          <p:nvPr/>
        </p:nvPicPr>
        <p:blipFill>
          <a:blip r:embed="rId3"/>
          <a:stretch>
            <a:fillRect/>
          </a:stretch>
        </p:blipFill>
        <p:spPr>
          <a:xfrm>
            <a:off x="642257" y="1924050"/>
            <a:ext cx="6858000" cy="3771900"/>
          </a:xfrm>
          <a:prstGeom prst="rect">
            <a:avLst/>
          </a:prstGeom>
        </p:spPr>
      </p:pic>
    </p:spTree>
    <p:extLst>
      <p:ext uri="{BB962C8B-B14F-4D97-AF65-F5344CB8AC3E}">
        <p14:creationId xmlns:p14="http://schemas.microsoft.com/office/powerpoint/2010/main" val="153715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FD8087-C436-D041-9F15-498EF22C00F9}"/>
              </a:ext>
            </a:extLst>
          </p:cNvPr>
          <p:cNvSpPr>
            <a:spLocks noGrp="1"/>
          </p:cNvSpPr>
          <p:nvPr>
            <p:ph type="title"/>
          </p:nvPr>
        </p:nvSpPr>
        <p:spPr/>
        <p:txBody>
          <a:bodyPr/>
          <a:lstStyle/>
          <a:p>
            <a:r>
              <a:rPr lang="en-US" dirty="0"/>
              <a:t>Behavior Rules &amp; Alerts</a:t>
            </a:r>
            <a:endParaRPr lang="ru-RU" dirty="0"/>
          </a:p>
        </p:txBody>
      </p:sp>
      <p:sp>
        <p:nvSpPr>
          <p:cNvPr id="3" name="Объект 2">
            <a:extLst>
              <a:ext uri="{FF2B5EF4-FFF2-40B4-BE49-F238E27FC236}">
                <a16:creationId xmlns:a16="http://schemas.microsoft.com/office/drawing/2014/main" id="{16EBCBE4-798D-6B4A-B7CB-539814BBE7F8}"/>
              </a:ext>
            </a:extLst>
          </p:cNvPr>
          <p:cNvSpPr>
            <a:spLocks noGrp="1"/>
          </p:cNvSpPr>
          <p:nvPr>
            <p:ph idx="1"/>
          </p:nvPr>
        </p:nvSpPr>
        <p:spPr>
          <a:xfrm>
            <a:off x="7544662" y="1540566"/>
            <a:ext cx="4084982" cy="4084984"/>
          </a:xfrm>
        </p:spPr>
        <p:txBody>
          <a:bodyPr>
            <a:noAutofit/>
          </a:bodyPr>
          <a:lstStyle/>
          <a:p>
            <a:r>
              <a:rPr lang="en-US" sz="2000" dirty="0">
                <a:solidFill>
                  <a:schemeClr val="tx1">
                    <a:lumMod val="65000"/>
                    <a:lumOff val="35000"/>
                  </a:schemeClr>
                </a:solidFill>
              </a:rPr>
              <a:t>Block Websites and Applications.</a:t>
            </a:r>
          </a:p>
          <a:p>
            <a:endParaRPr lang="en-US" sz="2000" dirty="0">
              <a:solidFill>
                <a:schemeClr val="tx1">
                  <a:lumMod val="65000"/>
                  <a:lumOff val="35000"/>
                </a:schemeClr>
              </a:solidFill>
            </a:endParaRPr>
          </a:p>
          <a:p>
            <a:r>
              <a:rPr lang="en-US" sz="2000" dirty="0">
                <a:solidFill>
                  <a:schemeClr val="tx1">
                    <a:lumMod val="65000"/>
                    <a:lumOff val="35000"/>
                  </a:schemeClr>
                </a:solidFill>
              </a:rPr>
              <a:t>Receive e-mail notifications upon violations of behavior rules.</a:t>
            </a:r>
            <a:endParaRPr lang="ru-RU" sz="2000" dirty="0">
              <a:solidFill>
                <a:schemeClr val="tx1">
                  <a:lumMod val="65000"/>
                  <a:lumOff val="35000"/>
                </a:schemeClr>
              </a:solidFill>
            </a:endParaRPr>
          </a:p>
          <a:p>
            <a:endParaRPr lang="en-US" sz="2000" dirty="0">
              <a:solidFill>
                <a:schemeClr val="tx1">
                  <a:lumMod val="65000"/>
                  <a:lumOff val="35000"/>
                </a:schemeClr>
              </a:solidFill>
            </a:endParaRPr>
          </a:p>
          <a:p>
            <a:r>
              <a:rPr lang="en-US" sz="2000" dirty="0">
                <a:solidFill>
                  <a:schemeClr val="tx1">
                    <a:lumMod val="65000"/>
                    <a:lumOff val="35000"/>
                  </a:schemeClr>
                </a:solidFill>
              </a:rPr>
              <a:t>Get alerts on suspicious user activity linked with a screen video (case evidence).</a:t>
            </a:r>
          </a:p>
          <a:p>
            <a:endParaRPr lang="en-US" sz="2000" dirty="0">
              <a:solidFill>
                <a:schemeClr val="tx1">
                  <a:lumMod val="65000"/>
                  <a:lumOff val="35000"/>
                </a:schemeClr>
              </a:solidFill>
            </a:endParaRPr>
          </a:p>
          <a:p>
            <a:r>
              <a:rPr lang="en-US" sz="2000" dirty="0">
                <a:solidFill>
                  <a:schemeClr val="tx1">
                    <a:lumMod val="65000"/>
                    <a:lumOff val="35000"/>
                  </a:schemeClr>
                </a:solidFill>
              </a:rPr>
              <a:t>Block USB flash drives.</a:t>
            </a:r>
          </a:p>
          <a:p>
            <a:endParaRPr lang="en-US" sz="2000" dirty="0">
              <a:solidFill>
                <a:schemeClr val="tx1">
                  <a:lumMod val="65000"/>
                  <a:lumOff val="35000"/>
                </a:schemeClr>
              </a:solidFill>
            </a:endParaRPr>
          </a:p>
          <a:p>
            <a:r>
              <a:rPr lang="en-US" sz="2000" dirty="0">
                <a:solidFill>
                  <a:schemeClr val="tx1">
                    <a:lumMod val="65000"/>
                    <a:lumOff val="35000"/>
                  </a:schemeClr>
                </a:solidFill>
              </a:rPr>
              <a:t>Get a list of the top behavior rules violators.</a:t>
            </a:r>
          </a:p>
          <a:p>
            <a:endParaRPr lang="en-US" sz="2000" dirty="0">
              <a:solidFill>
                <a:schemeClr val="tx1">
                  <a:lumMod val="65000"/>
                  <a:lumOff val="35000"/>
                </a:schemeClr>
              </a:solidFill>
            </a:endParaRPr>
          </a:p>
        </p:txBody>
      </p:sp>
      <p:pic>
        <p:nvPicPr>
          <p:cNvPr id="7" name="Рисунок 6">
            <a:extLst>
              <a:ext uri="{FF2B5EF4-FFF2-40B4-BE49-F238E27FC236}">
                <a16:creationId xmlns:a16="http://schemas.microsoft.com/office/drawing/2014/main" id="{A87E7C4F-76C3-8B45-ACD4-26E5EE13F572}"/>
              </a:ext>
            </a:extLst>
          </p:cNvPr>
          <p:cNvPicPr>
            <a:picLocks noChangeAspect="1"/>
          </p:cNvPicPr>
          <p:nvPr/>
        </p:nvPicPr>
        <p:blipFill>
          <a:blip r:embed="rId2"/>
          <a:stretch>
            <a:fillRect/>
          </a:stretch>
        </p:blipFill>
        <p:spPr>
          <a:xfrm>
            <a:off x="10130483" y="6176963"/>
            <a:ext cx="2061517" cy="681037"/>
          </a:xfrm>
          <a:prstGeom prst="rect">
            <a:avLst/>
          </a:prstGeom>
        </p:spPr>
      </p:pic>
      <p:pic>
        <p:nvPicPr>
          <p:cNvPr id="8" name="Рисунок 5">
            <a:extLst>
              <a:ext uri="{FF2B5EF4-FFF2-40B4-BE49-F238E27FC236}">
                <a16:creationId xmlns:a16="http://schemas.microsoft.com/office/drawing/2014/main" id="{BAC5B9B6-DEF2-44BC-AB07-55D63A7CECDA}"/>
              </a:ext>
            </a:extLst>
          </p:cNvPr>
          <p:cNvPicPr>
            <a:picLocks noChangeAspect="1"/>
          </p:cNvPicPr>
          <p:nvPr/>
        </p:nvPicPr>
        <p:blipFill>
          <a:blip r:embed="rId3"/>
          <a:stretch>
            <a:fillRect/>
          </a:stretch>
        </p:blipFill>
        <p:spPr>
          <a:xfrm>
            <a:off x="1093062" y="2045306"/>
            <a:ext cx="6451600" cy="3898900"/>
          </a:xfrm>
          <a:prstGeom prst="rect">
            <a:avLst/>
          </a:prstGeom>
        </p:spPr>
      </p:pic>
    </p:spTree>
    <p:extLst>
      <p:ext uri="{BB962C8B-B14F-4D97-AF65-F5344CB8AC3E}">
        <p14:creationId xmlns:p14="http://schemas.microsoft.com/office/powerpoint/2010/main" val="1237512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FD8087-C436-D041-9F15-498EF22C00F9}"/>
              </a:ext>
            </a:extLst>
          </p:cNvPr>
          <p:cNvSpPr>
            <a:spLocks noGrp="1"/>
          </p:cNvSpPr>
          <p:nvPr>
            <p:ph type="title"/>
          </p:nvPr>
        </p:nvSpPr>
        <p:spPr/>
        <p:txBody>
          <a:bodyPr/>
          <a:lstStyle/>
          <a:p>
            <a:r>
              <a:rPr lang="en-US" dirty="0"/>
              <a:t>Behavior Rules &amp; Alerts</a:t>
            </a:r>
            <a:endParaRPr lang="ru-RU" dirty="0"/>
          </a:p>
        </p:txBody>
      </p:sp>
      <p:sp>
        <p:nvSpPr>
          <p:cNvPr id="3" name="Объект 2">
            <a:extLst>
              <a:ext uri="{FF2B5EF4-FFF2-40B4-BE49-F238E27FC236}">
                <a16:creationId xmlns:a16="http://schemas.microsoft.com/office/drawing/2014/main" id="{16EBCBE4-798D-6B4A-B7CB-539814BBE7F8}"/>
              </a:ext>
            </a:extLst>
          </p:cNvPr>
          <p:cNvSpPr>
            <a:spLocks noGrp="1"/>
          </p:cNvSpPr>
          <p:nvPr>
            <p:ph idx="1"/>
          </p:nvPr>
        </p:nvSpPr>
        <p:spPr>
          <a:xfrm>
            <a:off x="7680580" y="2200477"/>
            <a:ext cx="3958142" cy="3976486"/>
          </a:xfrm>
        </p:spPr>
        <p:txBody>
          <a:bodyPr>
            <a:normAutofit fontScale="70000" lnSpcReduction="20000"/>
          </a:bodyPr>
          <a:lstStyle/>
          <a:p>
            <a:r>
              <a:rPr lang="en-US" sz="2800" dirty="0">
                <a:solidFill>
                  <a:schemeClr val="tx1">
                    <a:lumMod val="65000"/>
                    <a:lumOff val="35000"/>
                  </a:schemeClr>
                </a:solidFill>
              </a:rPr>
              <a:t>Block Websites and Applications.</a:t>
            </a:r>
          </a:p>
          <a:p>
            <a:endParaRPr lang="en-US" sz="2800" dirty="0">
              <a:solidFill>
                <a:schemeClr val="tx1">
                  <a:lumMod val="65000"/>
                  <a:lumOff val="35000"/>
                </a:schemeClr>
              </a:solidFill>
            </a:endParaRPr>
          </a:p>
          <a:p>
            <a:r>
              <a:rPr lang="en-US" sz="2800" dirty="0">
                <a:solidFill>
                  <a:schemeClr val="tx1">
                    <a:lumMod val="65000"/>
                    <a:lumOff val="35000"/>
                  </a:schemeClr>
                </a:solidFill>
              </a:rPr>
              <a:t>Receive e-mail notifications upon violations of behavior rules.</a:t>
            </a:r>
            <a:endParaRPr lang="ru-RU" sz="2800" dirty="0">
              <a:solidFill>
                <a:schemeClr val="tx1">
                  <a:lumMod val="65000"/>
                  <a:lumOff val="35000"/>
                </a:schemeClr>
              </a:solidFill>
            </a:endParaRPr>
          </a:p>
          <a:p>
            <a:endParaRPr lang="en-US" sz="2800" dirty="0">
              <a:solidFill>
                <a:schemeClr val="tx1">
                  <a:lumMod val="65000"/>
                  <a:lumOff val="35000"/>
                </a:schemeClr>
              </a:solidFill>
            </a:endParaRPr>
          </a:p>
          <a:p>
            <a:r>
              <a:rPr lang="en-US" sz="2800" dirty="0">
                <a:solidFill>
                  <a:schemeClr val="tx1">
                    <a:lumMod val="65000"/>
                    <a:lumOff val="35000"/>
                  </a:schemeClr>
                </a:solidFill>
              </a:rPr>
              <a:t>Get alerts on suspicious user activity linked with a screen video (case evidence).</a:t>
            </a:r>
          </a:p>
          <a:p>
            <a:endParaRPr lang="en-US" sz="2800" dirty="0">
              <a:solidFill>
                <a:schemeClr val="tx1">
                  <a:lumMod val="65000"/>
                  <a:lumOff val="35000"/>
                </a:schemeClr>
              </a:solidFill>
            </a:endParaRPr>
          </a:p>
          <a:p>
            <a:r>
              <a:rPr lang="en-US" sz="2800" dirty="0">
                <a:solidFill>
                  <a:schemeClr val="tx1">
                    <a:lumMod val="65000"/>
                    <a:lumOff val="35000"/>
                  </a:schemeClr>
                </a:solidFill>
              </a:rPr>
              <a:t>Block USB flash drives.</a:t>
            </a:r>
          </a:p>
          <a:p>
            <a:endParaRPr lang="en-US" sz="2800" dirty="0">
              <a:solidFill>
                <a:schemeClr val="tx1">
                  <a:lumMod val="65000"/>
                  <a:lumOff val="35000"/>
                </a:schemeClr>
              </a:solidFill>
            </a:endParaRPr>
          </a:p>
          <a:p>
            <a:r>
              <a:rPr lang="en-US" sz="2800" dirty="0">
                <a:solidFill>
                  <a:schemeClr val="tx1">
                    <a:lumMod val="65000"/>
                    <a:lumOff val="35000"/>
                  </a:schemeClr>
                </a:solidFill>
              </a:rPr>
              <a:t>Get a list of the top behavior rules violators.</a:t>
            </a:r>
          </a:p>
        </p:txBody>
      </p:sp>
      <p:pic>
        <p:nvPicPr>
          <p:cNvPr id="7" name="Рисунок 6">
            <a:extLst>
              <a:ext uri="{FF2B5EF4-FFF2-40B4-BE49-F238E27FC236}">
                <a16:creationId xmlns:a16="http://schemas.microsoft.com/office/drawing/2014/main" id="{A87E7C4F-76C3-8B45-ACD4-26E5EE13F572}"/>
              </a:ext>
            </a:extLst>
          </p:cNvPr>
          <p:cNvPicPr>
            <a:picLocks noChangeAspect="1"/>
          </p:cNvPicPr>
          <p:nvPr/>
        </p:nvPicPr>
        <p:blipFill>
          <a:blip r:embed="rId2"/>
          <a:stretch>
            <a:fillRect/>
          </a:stretch>
        </p:blipFill>
        <p:spPr>
          <a:xfrm>
            <a:off x="10130483" y="6176963"/>
            <a:ext cx="2061517" cy="681037"/>
          </a:xfrm>
          <a:prstGeom prst="rect">
            <a:avLst/>
          </a:prstGeom>
        </p:spPr>
      </p:pic>
      <p:pic>
        <p:nvPicPr>
          <p:cNvPr id="5" name="Рисунок 4">
            <a:extLst>
              <a:ext uri="{FF2B5EF4-FFF2-40B4-BE49-F238E27FC236}">
                <a16:creationId xmlns:a16="http://schemas.microsoft.com/office/drawing/2014/main" id="{E535A494-8C48-ED45-B728-883CDB5AFFE1}"/>
              </a:ext>
            </a:extLst>
          </p:cNvPr>
          <p:cNvPicPr>
            <a:picLocks noChangeAspect="1"/>
          </p:cNvPicPr>
          <p:nvPr/>
        </p:nvPicPr>
        <p:blipFill>
          <a:blip r:embed="rId3"/>
          <a:stretch>
            <a:fillRect/>
          </a:stretch>
        </p:blipFill>
        <p:spPr>
          <a:xfrm>
            <a:off x="753835" y="1456871"/>
            <a:ext cx="4721615" cy="3006272"/>
          </a:xfrm>
          <a:prstGeom prst="rect">
            <a:avLst/>
          </a:prstGeom>
        </p:spPr>
      </p:pic>
      <p:pic>
        <p:nvPicPr>
          <p:cNvPr id="9" name="Рисунок 8">
            <a:extLst>
              <a:ext uri="{FF2B5EF4-FFF2-40B4-BE49-F238E27FC236}">
                <a16:creationId xmlns:a16="http://schemas.microsoft.com/office/drawing/2014/main" id="{2E0F8D3A-815F-474E-B68C-7B26288B302C}"/>
              </a:ext>
            </a:extLst>
          </p:cNvPr>
          <p:cNvPicPr>
            <a:picLocks noChangeAspect="1"/>
          </p:cNvPicPr>
          <p:nvPr/>
        </p:nvPicPr>
        <p:blipFill>
          <a:blip r:embed="rId4"/>
          <a:stretch>
            <a:fillRect/>
          </a:stretch>
        </p:blipFill>
        <p:spPr>
          <a:xfrm>
            <a:off x="3879850" y="3144157"/>
            <a:ext cx="3365500" cy="3225800"/>
          </a:xfrm>
          <a:prstGeom prst="rect">
            <a:avLst/>
          </a:prstGeom>
        </p:spPr>
      </p:pic>
    </p:spTree>
    <p:extLst>
      <p:ext uri="{BB962C8B-B14F-4D97-AF65-F5344CB8AC3E}">
        <p14:creationId xmlns:p14="http://schemas.microsoft.com/office/powerpoint/2010/main" val="2873491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FD8087-C436-D041-9F15-498EF22C00F9}"/>
              </a:ext>
            </a:extLst>
          </p:cNvPr>
          <p:cNvSpPr>
            <a:spLocks noGrp="1"/>
          </p:cNvSpPr>
          <p:nvPr>
            <p:ph type="title"/>
          </p:nvPr>
        </p:nvSpPr>
        <p:spPr/>
        <p:txBody>
          <a:bodyPr/>
          <a:lstStyle/>
          <a:p>
            <a:r>
              <a:rPr lang="en-US" dirty="0"/>
              <a:t>Security Investigations: Continuous Screen Recording</a:t>
            </a:r>
            <a:endParaRPr lang="ru-RU" dirty="0"/>
          </a:p>
        </p:txBody>
      </p:sp>
      <p:sp>
        <p:nvSpPr>
          <p:cNvPr id="3" name="Объект 2">
            <a:extLst>
              <a:ext uri="{FF2B5EF4-FFF2-40B4-BE49-F238E27FC236}">
                <a16:creationId xmlns:a16="http://schemas.microsoft.com/office/drawing/2014/main" id="{16EBCBE4-798D-6B4A-B7CB-539814BBE7F8}"/>
              </a:ext>
            </a:extLst>
          </p:cNvPr>
          <p:cNvSpPr>
            <a:spLocks noGrp="1"/>
          </p:cNvSpPr>
          <p:nvPr>
            <p:ph idx="1"/>
          </p:nvPr>
        </p:nvSpPr>
        <p:spPr>
          <a:xfrm>
            <a:off x="7873139" y="2200477"/>
            <a:ext cx="3480661" cy="3743729"/>
          </a:xfrm>
        </p:spPr>
        <p:txBody>
          <a:bodyPr>
            <a:normAutofit/>
          </a:bodyPr>
          <a:lstStyle/>
          <a:p>
            <a:r>
              <a:rPr lang="en-US" sz="2000" dirty="0">
                <a:solidFill>
                  <a:schemeClr val="tx1">
                    <a:lumMod val="65000"/>
                    <a:lumOff val="35000"/>
                  </a:schemeClr>
                </a:solidFill>
              </a:rPr>
              <a:t>Instead of taking screenshots, </a:t>
            </a:r>
            <a:r>
              <a:rPr lang="en-US" sz="2000" dirty="0" err="1">
                <a:solidFill>
                  <a:schemeClr val="tx1">
                    <a:lumMod val="65000"/>
                    <a:lumOff val="35000"/>
                  </a:schemeClr>
                </a:solidFill>
              </a:rPr>
              <a:t>Controlio</a:t>
            </a:r>
            <a:r>
              <a:rPr lang="en-US" sz="2000" dirty="0">
                <a:solidFill>
                  <a:schemeClr val="tx1">
                    <a:lumMod val="65000"/>
                    <a:lumOff val="35000"/>
                  </a:schemeClr>
                </a:solidFill>
              </a:rPr>
              <a:t> captures users’ screens with no gaps. You can watch the video later and run an activity report.</a:t>
            </a:r>
            <a:endParaRPr lang="ru-RU" sz="2000" dirty="0">
              <a:solidFill>
                <a:schemeClr val="tx1">
                  <a:lumMod val="65000"/>
                  <a:lumOff val="35000"/>
                </a:schemeClr>
              </a:solidFill>
            </a:endParaRPr>
          </a:p>
        </p:txBody>
      </p:sp>
      <p:pic>
        <p:nvPicPr>
          <p:cNvPr id="6" name="Рисунок 5">
            <a:extLst>
              <a:ext uri="{FF2B5EF4-FFF2-40B4-BE49-F238E27FC236}">
                <a16:creationId xmlns:a16="http://schemas.microsoft.com/office/drawing/2014/main" id="{88583152-5521-F347-8363-A32AEF3CA376}"/>
              </a:ext>
            </a:extLst>
          </p:cNvPr>
          <p:cNvPicPr>
            <a:picLocks noChangeAspect="1"/>
          </p:cNvPicPr>
          <p:nvPr/>
        </p:nvPicPr>
        <p:blipFill>
          <a:blip r:embed="rId2"/>
          <a:stretch>
            <a:fillRect/>
          </a:stretch>
        </p:blipFill>
        <p:spPr>
          <a:xfrm>
            <a:off x="838200" y="2045306"/>
            <a:ext cx="6451600" cy="3898900"/>
          </a:xfrm>
          <a:prstGeom prst="rect">
            <a:avLst/>
          </a:prstGeom>
        </p:spPr>
      </p:pic>
      <p:pic>
        <p:nvPicPr>
          <p:cNvPr id="7" name="Рисунок 6">
            <a:extLst>
              <a:ext uri="{FF2B5EF4-FFF2-40B4-BE49-F238E27FC236}">
                <a16:creationId xmlns:a16="http://schemas.microsoft.com/office/drawing/2014/main" id="{05498D1E-876E-7D4B-8E58-81EB489F8634}"/>
              </a:ext>
            </a:extLst>
          </p:cNvPr>
          <p:cNvPicPr>
            <a:picLocks noChangeAspect="1"/>
          </p:cNvPicPr>
          <p:nvPr/>
        </p:nvPicPr>
        <p:blipFill>
          <a:blip r:embed="rId3"/>
          <a:stretch>
            <a:fillRect/>
          </a:stretch>
        </p:blipFill>
        <p:spPr>
          <a:xfrm>
            <a:off x="10130483" y="6176963"/>
            <a:ext cx="2061517" cy="681037"/>
          </a:xfrm>
          <a:prstGeom prst="rect">
            <a:avLst/>
          </a:prstGeom>
        </p:spPr>
      </p:pic>
    </p:spTree>
    <p:extLst>
      <p:ext uri="{BB962C8B-B14F-4D97-AF65-F5344CB8AC3E}">
        <p14:creationId xmlns:p14="http://schemas.microsoft.com/office/powerpoint/2010/main" val="408468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6369C3-38FC-7346-84E2-BEDB1CAD909B}"/>
              </a:ext>
            </a:extLst>
          </p:cNvPr>
          <p:cNvSpPr>
            <a:spLocks noGrp="1"/>
          </p:cNvSpPr>
          <p:nvPr>
            <p:ph type="title"/>
          </p:nvPr>
        </p:nvSpPr>
        <p:spPr/>
        <p:txBody>
          <a:bodyPr/>
          <a:lstStyle/>
          <a:p>
            <a:r>
              <a:rPr lang="en-US" dirty="0"/>
              <a:t>Contents</a:t>
            </a:r>
            <a:endParaRPr lang="ru-RU" dirty="0"/>
          </a:p>
        </p:txBody>
      </p:sp>
      <p:sp>
        <p:nvSpPr>
          <p:cNvPr id="3" name="Объект 2">
            <a:extLst>
              <a:ext uri="{FF2B5EF4-FFF2-40B4-BE49-F238E27FC236}">
                <a16:creationId xmlns:a16="http://schemas.microsoft.com/office/drawing/2014/main" id="{F5F26ADF-5828-5B4B-9C27-95D552D15639}"/>
              </a:ext>
            </a:extLst>
          </p:cNvPr>
          <p:cNvSpPr>
            <a:spLocks noGrp="1"/>
          </p:cNvSpPr>
          <p:nvPr>
            <p:ph idx="1"/>
          </p:nvPr>
        </p:nvSpPr>
        <p:spPr/>
        <p:txBody>
          <a:bodyPr/>
          <a:lstStyle/>
          <a:p>
            <a:r>
              <a:rPr lang="en-US" dirty="0"/>
              <a:t>What is </a:t>
            </a:r>
            <a:r>
              <a:rPr lang="en-US" dirty="0" err="1"/>
              <a:t>Controlio</a:t>
            </a:r>
            <a:r>
              <a:rPr lang="en-US" dirty="0"/>
              <a:t>?</a:t>
            </a:r>
          </a:p>
          <a:p>
            <a:r>
              <a:rPr kumimoji="0" lang="en-US" altLang="ru-RU" dirty="0"/>
              <a:t>Who Benefits from </a:t>
            </a:r>
            <a:r>
              <a:rPr kumimoji="0" lang="en-US" altLang="ru-RU" dirty="0" err="1"/>
              <a:t>Controlio</a:t>
            </a:r>
            <a:r>
              <a:rPr kumimoji="0" lang="en-US" altLang="ru-RU" dirty="0"/>
              <a:t>?</a:t>
            </a:r>
          </a:p>
          <a:p>
            <a:r>
              <a:rPr kumimoji="0" lang="en-US" altLang="ru-RU" dirty="0"/>
              <a:t>Which </a:t>
            </a:r>
            <a:r>
              <a:rPr lang="en-US" altLang="ru-RU" dirty="0"/>
              <a:t>productivity challenges does </a:t>
            </a:r>
            <a:r>
              <a:rPr lang="en-US" altLang="ru-RU" dirty="0" err="1"/>
              <a:t>controlio</a:t>
            </a:r>
            <a:r>
              <a:rPr lang="en-US" altLang="ru-RU" dirty="0"/>
              <a:t> address?</a:t>
            </a:r>
            <a:endParaRPr kumimoji="0" lang="en-US" altLang="ru-RU" dirty="0"/>
          </a:p>
          <a:p>
            <a:r>
              <a:rPr kumimoji="0" lang="en-US" altLang="ru-RU" dirty="0"/>
              <a:t>How does it work?</a:t>
            </a:r>
          </a:p>
          <a:p>
            <a:r>
              <a:rPr lang="en-US" altLang="ru-RU" dirty="0"/>
              <a:t>Deployment Options</a:t>
            </a:r>
            <a:endParaRPr kumimoji="0" lang="en-US" altLang="ru-RU" dirty="0"/>
          </a:p>
          <a:p>
            <a:r>
              <a:rPr kumimoji="0" lang="en-US" altLang="ru-RU" dirty="0"/>
              <a:t>Main features</a:t>
            </a:r>
          </a:p>
          <a:p>
            <a:r>
              <a:rPr kumimoji="0" lang="en-US" altLang="ru-RU" dirty="0"/>
              <a:t>Contacts</a:t>
            </a:r>
          </a:p>
          <a:p>
            <a:endParaRPr lang="ru-RU" dirty="0"/>
          </a:p>
        </p:txBody>
      </p:sp>
      <p:pic>
        <p:nvPicPr>
          <p:cNvPr id="14" name="Рисунок 13">
            <a:extLst>
              <a:ext uri="{FF2B5EF4-FFF2-40B4-BE49-F238E27FC236}">
                <a16:creationId xmlns:a16="http://schemas.microsoft.com/office/drawing/2014/main" id="{4FD1AD43-F614-A242-B1B7-07C84FA4A779}"/>
              </a:ext>
            </a:extLst>
          </p:cNvPr>
          <p:cNvPicPr>
            <a:picLocks noChangeAspect="1"/>
          </p:cNvPicPr>
          <p:nvPr/>
        </p:nvPicPr>
        <p:blipFill>
          <a:blip r:embed="rId2"/>
          <a:stretch>
            <a:fillRect/>
          </a:stretch>
        </p:blipFill>
        <p:spPr>
          <a:xfrm>
            <a:off x="10130483" y="6176963"/>
            <a:ext cx="2061517" cy="681037"/>
          </a:xfrm>
          <a:prstGeom prst="rect">
            <a:avLst/>
          </a:prstGeom>
        </p:spPr>
      </p:pic>
    </p:spTree>
    <p:extLst>
      <p:ext uri="{BB962C8B-B14F-4D97-AF65-F5344CB8AC3E}">
        <p14:creationId xmlns:p14="http://schemas.microsoft.com/office/powerpoint/2010/main" val="572719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FD8087-C436-D041-9F15-498EF22C00F9}"/>
              </a:ext>
            </a:extLst>
          </p:cNvPr>
          <p:cNvSpPr>
            <a:spLocks noGrp="1"/>
          </p:cNvSpPr>
          <p:nvPr>
            <p:ph type="title"/>
          </p:nvPr>
        </p:nvSpPr>
        <p:spPr/>
        <p:txBody>
          <a:bodyPr/>
          <a:lstStyle/>
          <a:p>
            <a:r>
              <a:rPr lang="en-US" dirty="0"/>
              <a:t>Security Investigations: Continuous Screen Recording</a:t>
            </a:r>
            <a:endParaRPr lang="ru-RU" dirty="0"/>
          </a:p>
        </p:txBody>
      </p:sp>
      <p:sp>
        <p:nvSpPr>
          <p:cNvPr id="3" name="Объект 2">
            <a:extLst>
              <a:ext uri="{FF2B5EF4-FFF2-40B4-BE49-F238E27FC236}">
                <a16:creationId xmlns:a16="http://schemas.microsoft.com/office/drawing/2014/main" id="{16EBCBE4-798D-6B4A-B7CB-539814BBE7F8}"/>
              </a:ext>
            </a:extLst>
          </p:cNvPr>
          <p:cNvSpPr>
            <a:spLocks noGrp="1"/>
          </p:cNvSpPr>
          <p:nvPr>
            <p:ph idx="1"/>
          </p:nvPr>
        </p:nvSpPr>
        <p:spPr>
          <a:xfrm>
            <a:off x="7873139" y="2200477"/>
            <a:ext cx="3480661" cy="3743729"/>
          </a:xfrm>
        </p:spPr>
        <p:txBody>
          <a:bodyPr>
            <a:normAutofit/>
          </a:bodyPr>
          <a:lstStyle/>
          <a:p>
            <a:r>
              <a:rPr lang="en-US" sz="2000" dirty="0">
                <a:solidFill>
                  <a:schemeClr val="tx1">
                    <a:lumMod val="65000"/>
                    <a:lumOff val="35000"/>
                  </a:schemeClr>
                </a:solidFill>
              </a:rPr>
              <a:t>Screen recordings are linked with many reports (e.g. detailed App &amp; Web usage, keystrokes, etc..).</a:t>
            </a:r>
          </a:p>
          <a:p>
            <a:endParaRPr lang="ru-RU" sz="2000" dirty="0">
              <a:solidFill>
                <a:schemeClr val="tx1">
                  <a:lumMod val="65000"/>
                  <a:lumOff val="35000"/>
                </a:schemeClr>
              </a:solidFill>
            </a:endParaRPr>
          </a:p>
          <a:p>
            <a:r>
              <a:rPr lang="en-US" sz="2000" dirty="0">
                <a:solidFill>
                  <a:schemeClr val="tx1">
                    <a:lumMod val="65000"/>
                    <a:lumOff val="35000"/>
                  </a:schemeClr>
                </a:solidFill>
              </a:rPr>
              <a:t>Any user, department, application or website can be excluded from being recorded.</a:t>
            </a:r>
            <a:endParaRPr lang="ru-RU" sz="2000" dirty="0">
              <a:solidFill>
                <a:schemeClr val="tx1">
                  <a:lumMod val="65000"/>
                  <a:lumOff val="35000"/>
                </a:schemeClr>
              </a:solidFill>
            </a:endParaRPr>
          </a:p>
        </p:txBody>
      </p:sp>
      <p:pic>
        <p:nvPicPr>
          <p:cNvPr id="7" name="Рисунок 6">
            <a:extLst>
              <a:ext uri="{FF2B5EF4-FFF2-40B4-BE49-F238E27FC236}">
                <a16:creationId xmlns:a16="http://schemas.microsoft.com/office/drawing/2014/main" id="{05498D1E-876E-7D4B-8E58-81EB489F8634}"/>
              </a:ext>
            </a:extLst>
          </p:cNvPr>
          <p:cNvPicPr>
            <a:picLocks noChangeAspect="1"/>
          </p:cNvPicPr>
          <p:nvPr/>
        </p:nvPicPr>
        <p:blipFill>
          <a:blip r:embed="rId2"/>
          <a:stretch>
            <a:fillRect/>
          </a:stretch>
        </p:blipFill>
        <p:spPr>
          <a:xfrm>
            <a:off x="10130483" y="6176963"/>
            <a:ext cx="2061517" cy="681037"/>
          </a:xfrm>
          <a:prstGeom prst="rect">
            <a:avLst/>
          </a:prstGeom>
        </p:spPr>
      </p:pic>
      <p:pic>
        <p:nvPicPr>
          <p:cNvPr id="5" name="Рисунок 4">
            <a:extLst>
              <a:ext uri="{FF2B5EF4-FFF2-40B4-BE49-F238E27FC236}">
                <a16:creationId xmlns:a16="http://schemas.microsoft.com/office/drawing/2014/main" id="{E6208269-F6A8-AD4F-A051-C480EE5069EF}"/>
              </a:ext>
            </a:extLst>
          </p:cNvPr>
          <p:cNvPicPr>
            <a:picLocks noChangeAspect="1"/>
          </p:cNvPicPr>
          <p:nvPr/>
        </p:nvPicPr>
        <p:blipFill>
          <a:blip r:embed="rId3"/>
          <a:stretch>
            <a:fillRect/>
          </a:stretch>
        </p:blipFill>
        <p:spPr>
          <a:xfrm>
            <a:off x="680357" y="1690688"/>
            <a:ext cx="6781800" cy="4076700"/>
          </a:xfrm>
          <a:prstGeom prst="rect">
            <a:avLst/>
          </a:prstGeom>
        </p:spPr>
      </p:pic>
    </p:spTree>
    <p:extLst>
      <p:ext uri="{BB962C8B-B14F-4D97-AF65-F5344CB8AC3E}">
        <p14:creationId xmlns:p14="http://schemas.microsoft.com/office/powerpoint/2010/main" val="1888783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FD8087-C436-D041-9F15-498EF22C00F9}"/>
              </a:ext>
            </a:extLst>
          </p:cNvPr>
          <p:cNvSpPr>
            <a:spLocks noGrp="1"/>
          </p:cNvSpPr>
          <p:nvPr>
            <p:ph type="title"/>
          </p:nvPr>
        </p:nvSpPr>
        <p:spPr/>
        <p:txBody>
          <a:bodyPr/>
          <a:lstStyle/>
          <a:p>
            <a:r>
              <a:rPr lang="en-US" dirty="0"/>
              <a:t>Security Investigations: Keylogging</a:t>
            </a:r>
            <a:endParaRPr lang="ru-RU" dirty="0"/>
          </a:p>
        </p:txBody>
      </p:sp>
      <p:sp>
        <p:nvSpPr>
          <p:cNvPr id="3" name="Объект 2">
            <a:extLst>
              <a:ext uri="{FF2B5EF4-FFF2-40B4-BE49-F238E27FC236}">
                <a16:creationId xmlns:a16="http://schemas.microsoft.com/office/drawing/2014/main" id="{16EBCBE4-798D-6B4A-B7CB-539814BBE7F8}"/>
              </a:ext>
            </a:extLst>
          </p:cNvPr>
          <p:cNvSpPr>
            <a:spLocks noGrp="1"/>
          </p:cNvSpPr>
          <p:nvPr>
            <p:ph idx="1"/>
          </p:nvPr>
        </p:nvSpPr>
        <p:spPr>
          <a:xfrm>
            <a:off x="7873139" y="2200477"/>
            <a:ext cx="3480661" cy="3743729"/>
          </a:xfrm>
        </p:spPr>
        <p:txBody>
          <a:bodyPr>
            <a:normAutofit/>
          </a:bodyPr>
          <a:lstStyle/>
          <a:p>
            <a:r>
              <a:rPr lang="en-US" sz="2000" dirty="0">
                <a:solidFill>
                  <a:schemeClr val="tx1">
                    <a:lumMod val="65000"/>
                    <a:lumOff val="35000"/>
                  </a:schemeClr>
                </a:solidFill>
              </a:rPr>
              <a:t>Each keyboard stroke will be recorded, and functional keystrokes will be logged as well.</a:t>
            </a:r>
          </a:p>
          <a:p>
            <a:endParaRPr lang="en-US" sz="2000" dirty="0">
              <a:solidFill>
                <a:schemeClr val="tx1">
                  <a:lumMod val="65000"/>
                  <a:lumOff val="35000"/>
                </a:schemeClr>
              </a:solidFill>
            </a:endParaRPr>
          </a:p>
          <a:p>
            <a:r>
              <a:rPr lang="en-US" sz="2000" dirty="0">
                <a:solidFill>
                  <a:schemeClr val="tx1">
                    <a:lumMod val="65000"/>
                    <a:lumOff val="35000"/>
                  </a:schemeClr>
                </a:solidFill>
              </a:rPr>
              <a:t>The report items will be linked with the screen recording of when the employee was typing these Keystrokes that may be used as forensic evidence!</a:t>
            </a:r>
          </a:p>
          <a:p>
            <a:endParaRPr lang="en-US" dirty="0"/>
          </a:p>
          <a:p>
            <a:endParaRPr lang="ru-RU" dirty="0"/>
          </a:p>
        </p:txBody>
      </p:sp>
      <p:pic>
        <p:nvPicPr>
          <p:cNvPr id="7" name="Рисунок 6">
            <a:extLst>
              <a:ext uri="{FF2B5EF4-FFF2-40B4-BE49-F238E27FC236}">
                <a16:creationId xmlns:a16="http://schemas.microsoft.com/office/drawing/2014/main" id="{7B76B1C9-94E4-494A-A223-3DACA3876FB9}"/>
              </a:ext>
            </a:extLst>
          </p:cNvPr>
          <p:cNvPicPr>
            <a:picLocks noChangeAspect="1"/>
          </p:cNvPicPr>
          <p:nvPr/>
        </p:nvPicPr>
        <p:blipFill>
          <a:blip r:embed="rId2"/>
          <a:stretch>
            <a:fillRect/>
          </a:stretch>
        </p:blipFill>
        <p:spPr>
          <a:xfrm>
            <a:off x="10130483" y="6176963"/>
            <a:ext cx="2061517" cy="681037"/>
          </a:xfrm>
          <a:prstGeom prst="rect">
            <a:avLst/>
          </a:prstGeom>
        </p:spPr>
      </p:pic>
      <p:pic>
        <p:nvPicPr>
          <p:cNvPr id="8" name="Рисунок 5">
            <a:extLst>
              <a:ext uri="{FF2B5EF4-FFF2-40B4-BE49-F238E27FC236}">
                <a16:creationId xmlns:a16="http://schemas.microsoft.com/office/drawing/2014/main" id="{28BAC176-D9D4-42D6-8EAA-412355AFA389}"/>
              </a:ext>
            </a:extLst>
          </p:cNvPr>
          <p:cNvPicPr>
            <a:picLocks noChangeAspect="1"/>
          </p:cNvPicPr>
          <p:nvPr/>
        </p:nvPicPr>
        <p:blipFill>
          <a:blip r:embed="rId3"/>
          <a:stretch>
            <a:fillRect/>
          </a:stretch>
        </p:blipFill>
        <p:spPr>
          <a:xfrm>
            <a:off x="979406" y="2045306"/>
            <a:ext cx="6451600" cy="3898900"/>
          </a:xfrm>
          <a:prstGeom prst="rect">
            <a:avLst/>
          </a:prstGeom>
        </p:spPr>
      </p:pic>
    </p:spTree>
    <p:extLst>
      <p:ext uri="{BB962C8B-B14F-4D97-AF65-F5344CB8AC3E}">
        <p14:creationId xmlns:p14="http://schemas.microsoft.com/office/powerpoint/2010/main" val="980565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FD8087-C436-D041-9F15-498EF22C00F9}"/>
              </a:ext>
            </a:extLst>
          </p:cNvPr>
          <p:cNvSpPr>
            <a:spLocks noGrp="1"/>
          </p:cNvSpPr>
          <p:nvPr>
            <p:ph type="title"/>
          </p:nvPr>
        </p:nvSpPr>
        <p:spPr/>
        <p:txBody>
          <a:bodyPr/>
          <a:lstStyle/>
          <a:p>
            <a:r>
              <a:rPr lang="en-US" dirty="0"/>
              <a:t>Security Investigations : Keylogging</a:t>
            </a:r>
            <a:endParaRPr lang="ru-RU" dirty="0"/>
          </a:p>
        </p:txBody>
      </p:sp>
      <p:sp>
        <p:nvSpPr>
          <p:cNvPr id="3" name="Объект 2">
            <a:extLst>
              <a:ext uri="{FF2B5EF4-FFF2-40B4-BE49-F238E27FC236}">
                <a16:creationId xmlns:a16="http://schemas.microsoft.com/office/drawing/2014/main" id="{16EBCBE4-798D-6B4A-B7CB-539814BBE7F8}"/>
              </a:ext>
            </a:extLst>
          </p:cNvPr>
          <p:cNvSpPr>
            <a:spLocks noGrp="1"/>
          </p:cNvSpPr>
          <p:nvPr>
            <p:ph idx="1"/>
          </p:nvPr>
        </p:nvSpPr>
        <p:spPr>
          <a:xfrm>
            <a:off x="7873139" y="2200477"/>
            <a:ext cx="3480661" cy="3743729"/>
          </a:xfrm>
        </p:spPr>
        <p:txBody>
          <a:bodyPr>
            <a:normAutofit/>
          </a:bodyPr>
          <a:lstStyle/>
          <a:p>
            <a:r>
              <a:rPr lang="en-US" sz="2000" dirty="0">
                <a:solidFill>
                  <a:schemeClr val="tx1">
                    <a:lumMod val="65000"/>
                    <a:lumOff val="35000"/>
                  </a:schemeClr>
                </a:solidFill>
              </a:rPr>
              <a:t>Each keyboard stroke will be recorded, and functional keystrokes will be logged as well.</a:t>
            </a:r>
          </a:p>
          <a:p>
            <a:endParaRPr lang="en-US" sz="2000" dirty="0">
              <a:solidFill>
                <a:schemeClr val="tx1">
                  <a:lumMod val="65000"/>
                  <a:lumOff val="35000"/>
                </a:schemeClr>
              </a:solidFill>
            </a:endParaRPr>
          </a:p>
          <a:p>
            <a:r>
              <a:rPr lang="en-US" sz="2000" dirty="0">
                <a:solidFill>
                  <a:schemeClr val="tx1">
                    <a:lumMod val="65000"/>
                    <a:lumOff val="35000"/>
                  </a:schemeClr>
                </a:solidFill>
              </a:rPr>
              <a:t>The report items will be linked with the screen recording of when the employee was typing these Keystrokes that may be used as forensic evidence!</a:t>
            </a:r>
          </a:p>
          <a:p>
            <a:endParaRPr lang="ru-RU" b="1" dirty="0"/>
          </a:p>
        </p:txBody>
      </p:sp>
      <p:pic>
        <p:nvPicPr>
          <p:cNvPr id="6" name="Рисунок 5">
            <a:extLst>
              <a:ext uri="{FF2B5EF4-FFF2-40B4-BE49-F238E27FC236}">
                <a16:creationId xmlns:a16="http://schemas.microsoft.com/office/drawing/2014/main" id="{B42B203C-F6EE-2447-B114-FB769E628A79}"/>
              </a:ext>
            </a:extLst>
          </p:cNvPr>
          <p:cNvPicPr>
            <a:picLocks noChangeAspect="1"/>
          </p:cNvPicPr>
          <p:nvPr/>
        </p:nvPicPr>
        <p:blipFill>
          <a:blip r:embed="rId2"/>
          <a:stretch>
            <a:fillRect/>
          </a:stretch>
        </p:blipFill>
        <p:spPr>
          <a:xfrm>
            <a:off x="979406" y="2045306"/>
            <a:ext cx="6451600" cy="3898900"/>
          </a:xfrm>
          <a:prstGeom prst="rect">
            <a:avLst/>
          </a:prstGeom>
        </p:spPr>
      </p:pic>
      <p:pic>
        <p:nvPicPr>
          <p:cNvPr id="7" name="Рисунок 6">
            <a:extLst>
              <a:ext uri="{FF2B5EF4-FFF2-40B4-BE49-F238E27FC236}">
                <a16:creationId xmlns:a16="http://schemas.microsoft.com/office/drawing/2014/main" id="{7B76B1C9-94E4-494A-A223-3DACA3876FB9}"/>
              </a:ext>
            </a:extLst>
          </p:cNvPr>
          <p:cNvPicPr>
            <a:picLocks noChangeAspect="1"/>
          </p:cNvPicPr>
          <p:nvPr/>
        </p:nvPicPr>
        <p:blipFill>
          <a:blip r:embed="rId3"/>
          <a:stretch>
            <a:fillRect/>
          </a:stretch>
        </p:blipFill>
        <p:spPr>
          <a:xfrm>
            <a:off x="10130483" y="6176963"/>
            <a:ext cx="2061517" cy="681037"/>
          </a:xfrm>
          <a:prstGeom prst="rect">
            <a:avLst/>
          </a:prstGeom>
        </p:spPr>
      </p:pic>
      <p:pic>
        <p:nvPicPr>
          <p:cNvPr id="5" name="Рисунок 4">
            <a:extLst>
              <a:ext uri="{FF2B5EF4-FFF2-40B4-BE49-F238E27FC236}">
                <a16:creationId xmlns:a16="http://schemas.microsoft.com/office/drawing/2014/main" id="{2014C1AC-A785-DB4A-8525-24AB9BD97A44}"/>
              </a:ext>
            </a:extLst>
          </p:cNvPr>
          <p:cNvPicPr>
            <a:picLocks noChangeAspect="1"/>
          </p:cNvPicPr>
          <p:nvPr/>
        </p:nvPicPr>
        <p:blipFill>
          <a:blip r:embed="rId4"/>
          <a:stretch>
            <a:fillRect/>
          </a:stretch>
        </p:blipFill>
        <p:spPr>
          <a:xfrm>
            <a:off x="744456" y="1841500"/>
            <a:ext cx="6921500" cy="3937000"/>
          </a:xfrm>
          <a:prstGeom prst="rect">
            <a:avLst/>
          </a:prstGeom>
        </p:spPr>
      </p:pic>
    </p:spTree>
    <p:extLst>
      <p:ext uri="{BB962C8B-B14F-4D97-AF65-F5344CB8AC3E}">
        <p14:creationId xmlns:p14="http://schemas.microsoft.com/office/powerpoint/2010/main" val="1136990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FD8087-C436-D041-9F15-498EF22C00F9}"/>
              </a:ext>
            </a:extLst>
          </p:cNvPr>
          <p:cNvSpPr>
            <a:spLocks noGrp="1"/>
          </p:cNvSpPr>
          <p:nvPr>
            <p:ph type="title"/>
          </p:nvPr>
        </p:nvSpPr>
        <p:spPr>
          <a:xfrm>
            <a:off x="838199" y="365125"/>
            <a:ext cx="11191787" cy="1325563"/>
          </a:xfrm>
        </p:spPr>
        <p:txBody>
          <a:bodyPr/>
          <a:lstStyle/>
          <a:p>
            <a:r>
              <a:rPr lang="en-US" dirty="0"/>
              <a:t>Security Investigations : File Operations</a:t>
            </a:r>
            <a:endParaRPr lang="ru-RU" dirty="0"/>
          </a:p>
        </p:txBody>
      </p:sp>
      <p:sp>
        <p:nvSpPr>
          <p:cNvPr id="3" name="Объект 2">
            <a:extLst>
              <a:ext uri="{FF2B5EF4-FFF2-40B4-BE49-F238E27FC236}">
                <a16:creationId xmlns:a16="http://schemas.microsoft.com/office/drawing/2014/main" id="{16EBCBE4-798D-6B4A-B7CB-539814BBE7F8}"/>
              </a:ext>
            </a:extLst>
          </p:cNvPr>
          <p:cNvSpPr>
            <a:spLocks noGrp="1"/>
          </p:cNvSpPr>
          <p:nvPr>
            <p:ph idx="1"/>
          </p:nvPr>
        </p:nvSpPr>
        <p:spPr>
          <a:xfrm>
            <a:off x="7873139" y="2200477"/>
            <a:ext cx="3480661" cy="3743729"/>
          </a:xfrm>
        </p:spPr>
        <p:txBody>
          <a:bodyPr>
            <a:normAutofit/>
          </a:bodyPr>
          <a:lstStyle/>
          <a:p>
            <a:r>
              <a:rPr lang="en-US" sz="2000" dirty="0">
                <a:solidFill>
                  <a:schemeClr val="tx1">
                    <a:lumMod val="65000"/>
                    <a:lumOff val="35000"/>
                  </a:schemeClr>
                </a:solidFill>
              </a:rPr>
              <a:t>Detect file operations on the employee's PC or to/from USB removables.  (e.g. Move, Delete, Rename, etc.).</a:t>
            </a:r>
          </a:p>
          <a:p>
            <a:endParaRPr lang="en-US" sz="2000" dirty="0">
              <a:solidFill>
                <a:schemeClr val="tx1">
                  <a:lumMod val="65000"/>
                  <a:lumOff val="35000"/>
                </a:schemeClr>
              </a:solidFill>
            </a:endParaRPr>
          </a:p>
          <a:p>
            <a:r>
              <a:rPr lang="en-US" sz="2000" dirty="0">
                <a:solidFill>
                  <a:schemeClr val="tx1">
                    <a:lumMod val="65000"/>
                    <a:lumOff val="35000"/>
                  </a:schemeClr>
                </a:solidFill>
              </a:rPr>
              <a:t>The report items will be linked with the screen recording of the file operation that may be used as forensic evidence!</a:t>
            </a:r>
          </a:p>
          <a:p>
            <a:endParaRPr lang="en-US" dirty="0"/>
          </a:p>
          <a:p>
            <a:endParaRPr lang="ru-RU" dirty="0"/>
          </a:p>
        </p:txBody>
      </p:sp>
      <p:pic>
        <p:nvPicPr>
          <p:cNvPr id="7" name="Рисунок 6">
            <a:extLst>
              <a:ext uri="{FF2B5EF4-FFF2-40B4-BE49-F238E27FC236}">
                <a16:creationId xmlns:a16="http://schemas.microsoft.com/office/drawing/2014/main" id="{7B76B1C9-94E4-494A-A223-3DACA3876FB9}"/>
              </a:ext>
            </a:extLst>
          </p:cNvPr>
          <p:cNvPicPr>
            <a:picLocks noChangeAspect="1"/>
          </p:cNvPicPr>
          <p:nvPr/>
        </p:nvPicPr>
        <p:blipFill>
          <a:blip r:embed="rId2"/>
          <a:stretch>
            <a:fillRect/>
          </a:stretch>
        </p:blipFill>
        <p:spPr>
          <a:xfrm>
            <a:off x="10130483" y="6176963"/>
            <a:ext cx="2061517" cy="681037"/>
          </a:xfrm>
          <a:prstGeom prst="rect">
            <a:avLst/>
          </a:prstGeom>
        </p:spPr>
      </p:pic>
      <p:pic>
        <p:nvPicPr>
          <p:cNvPr id="10" name="Picture 9">
            <a:extLst>
              <a:ext uri="{FF2B5EF4-FFF2-40B4-BE49-F238E27FC236}">
                <a16:creationId xmlns:a16="http://schemas.microsoft.com/office/drawing/2014/main" id="{48C5039A-E5E0-4C8D-9ED5-F2BBB7E45F0A}"/>
              </a:ext>
            </a:extLst>
          </p:cNvPr>
          <p:cNvPicPr>
            <a:picLocks noChangeAspect="1"/>
          </p:cNvPicPr>
          <p:nvPr/>
        </p:nvPicPr>
        <p:blipFill>
          <a:blip r:embed="rId3"/>
          <a:stretch>
            <a:fillRect/>
          </a:stretch>
        </p:blipFill>
        <p:spPr>
          <a:xfrm>
            <a:off x="838199" y="1867027"/>
            <a:ext cx="6815105" cy="4077179"/>
          </a:xfrm>
          <a:prstGeom prst="rect">
            <a:avLst/>
          </a:prstGeom>
        </p:spPr>
      </p:pic>
    </p:spTree>
    <p:extLst>
      <p:ext uri="{BB962C8B-B14F-4D97-AF65-F5344CB8AC3E}">
        <p14:creationId xmlns:p14="http://schemas.microsoft.com/office/powerpoint/2010/main" val="1500312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FD8087-C436-D041-9F15-498EF22C00F9}"/>
              </a:ext>
            </a:extLst>
          </p:cNvPr>
          <p:cNvSpPr>
            <a:spLocks noGrp="1"/>
          </p:cNvSpPr>
          <p:nvPr>
            <p:ph type="title"/>
          </p:nvPr>
        </p:nvSpPr>
        <p:spPr>
          <a:xfrm>
            <a:off x="838199" y="365125"/>
            <a:ext cx="11191787" cy="1325563"/>
          </a:xfrm>
        </p:spPr>
        <p:txBody>
          <a:bodyPr/>
          <a:lstStyle/>
          <a:p>
            <a:r>
              <a:rPr lang="en-US" dirty="0"/>
              <a:t>Security Investigations : Emails tracking</a:t>
            </a:r>
            <a:endParaRPr lang="ru-RU" dirty="0"/>
          </a:p>
        </p:txBody>
      </p:sp>
      <p:sp>
        <p:nvSpPr>
          <p:cNvPr id="3" name="Объект 2">
            <a:extLst>
              <a:ext uri="{FF2B5EF4-FFF2-40B4-BE49-F238E27FC236}">
                <a16:creationId xmlns:a16="http://schemas.microsoft.com/office/drawing/2014/main" id="{16EBCBE4-798D-6B4A-B7CB-539814BBE7F8}"/>
              </a:ext>
            </a:extLst>
          </p:cNvPr>
          <p:cNvSpPr>
            <a:spLocks noGrp="1"/>
          </p:cNvSpPr>
          <p:nvPr>
            <p:ph idx="1"/>
          </p:nvPr>
        </p:nvSpPr>
        <p:spPr>
          <a:xfrm>
            <a:off x="7873139" y="2200477"/>
            <a:ext cx="3480661" cy="3743729"/>
          </a:xfrm>
        </p:spPr>
        <p:txBody>
          <a:bodyPr>
            <a:normAutofit fontScale="77500" lnSpcReduction="20000"/>
          </a:bodyPr>
          <a:lstStyle/>
          <a:p>
            <a:r>
              <a:rPr lang="en-US" sz="2600" dirty="0">
                <a:solidFill>
                  <a:schemeClr val="tx1">
                    <a:lumMod val="65000"/>
                    <a:lumOff val="35000"/>
                  </a:schemeClr>
                </a:solidFill>
              </a:rPr>
              <a:t>E-mails sent, viewed, received, will be downloaded along with attachments for you to view at your leisure!</a:t>
            </a:r>
          </a:p>
          <a:p>
            <a:endParaRPr lang="en-US" sz="2600" dirty="0">
              <a:solidFill>
                <a:schemeClr val="tx1">
                  <a:lumMod val="65000"/>
                  <a:lumOff val="35000"/>
                </a:schemeClr>
              </a:solidFill>
            </a:endParaRPr>
          </a:p>
          <a:p>
            <a:r>
              <a:rPr lang="en-US" sz="2600" dirty="0">
                <a:solidFill>
                  <a:schemeClr val="tx1">
                    <a:lumMod val="65000"/>
                    <a:lumOff val="35000"/>
                  </a:schemeClr>
                </a:solidFill>
              </a:rPr>
              <a:t>Tracks e-mails from  MS Outlook App, Gmail, Yahoo mail, and Outlook.com.</a:t>
            </a:r>
          </a:p>
          <a:p>
            <a:endParaRPr lang="en-US" sz="2600" dirty="0">
              <a:solidFill>
                <a:schemeClr val="tx1">
                  <a:lumMod val="65000"/>
                  <a:lumOff val="35000"/>
                </a:schemeClr>
              </a:solidFill>
            </a:endParaRPr>
          </a:p>
          <a:p>
            <a:r>
              <a:rPr lang="en-US" sz="2600" dirty="0">
                <a:solidFill>
                  <a:schemeClr val="tx1">
                    <a:lumMod val="65000"/>
                    <a:lumOff val="35000"/>
                  </a:schemeClr>
                </a:solidFill>
              </a:rPr>
              <a:t>The report items will be linked with a screen recording that may be used as forensic evidence!</a:t>
            </a:r>
          </a:p>
          <a:p>
            <a:endParaRPr lang="en-US" dirty="0"/>
          </a:p>
          <a:p>
            <a:endParaRPr lang="ru-RU" dirty="0"/>
          </a:p>
        </p:txBody>
      </p:sp>
      <p:pic>
        <p:nvPicPr>
          <p:cNvPr id="7" name="Рисунок 6">
            <a:extLst>
              <a:ext uri="{FF2B5EF4-FFF2-40B4-BE49-F238E27FC236}">
                <a16:creationId xmlns:a16="http://schemas.microsoft.com/office/drawing/2014/main" id="{7B76B1C9-94E4-494A-A223-3DACA3876FB9}"/>
              </a:ext>
            </a:extLst>
          </p:cNvPr>
          <p:cNvPicPr>
            <a:picLocks noChangeAspect="1"/>
          </p:cNvPicPr>
          <p:nvPr/>
        </p:nvPicPr>
        <p:blipFill>
          <a:blip r:embed="rId2"/>
          <a:stretch>
            <a:fillRect/>
          </a:stretch>
        </p:blipFill>
        <p:spPr>
          <a:xfrm>
            <a:off x="10130483" y="6176963"/>
            <a:ext cx="2061517" cy="681037"/>
          </a:xfrm>
          <a:prstGeom prst="rect">
            <a:avLst/>
          </a:prstGeom>
        </p:spPr>
      </p:pic>
      <p:pic>
        <p:nvPicPr>
          <p:cNvPr id="12" name="Picture 11">
            <a:extLst>
              <a:ext uri="{FF2B5EF4-FFF2-40B4-BE49-F238E27FC236}">
                <a16:creationId xmlns:a16="http://schemas.microsoft.com/office/drawing/2014/main" id="{6CC37594-D28B-4345-9D5E-955F064526C3}"/>
              </a:ext>
            </a:extLst>
          </p:cNvPr>
          <p:cNvPicPr>
            <a:picLocks noChangeAspect="1"/>
          </p:cNvPicPr>
          <p:nvPr/>
        </p:nvPicPr>
        <p:blipFill>
          <a:blip r:embed="rId3"/>
          <a:stretch>
            <a:fillRect/>
          </a:stretch>
        </p:blipFill>
        <p:spPr>
          <a:xfrm>
            <a:off x="470554" y="1298336"/>
            <a:ext cx="7121539" cy="4261328"/>
          </a:xfrm>
          <a:prstGeom prst="rect">
            <a:avLst/>
          </a:prstGeom>
        </p:spPr>
      </p:pic>
      <p:pic>
        <p:nvPicPr>
          <p:cNvPr id="14" name="Picture 13">
            <a:extLst>
              <a:ext uri="{FF2B5EF4-FFF2-40B4-BE49-F238E27FC236}">
                <a16:creationId xmlns:a16="http://schemas.microsoft.com/office/drawing/2014/main" id="{4E011F05-D98F-4A44-AE4C-93F3728260FD}"/>
              </a:ext>
            </a:extLst>
          </p:cNvPr>
          <p:cNvPicPr>
            <a:picLocks noChangeAspect="1"/>
          </p:cNvPicPr>
          <p:nvPr/>
        </p:nvPicPr>
        <p:blipFill>
          <a:blip r:embed="rId4"/>
          <a:stretch>
            <a:fillRect/>
          </a:stretch>
        </p:blipFill>
        <p:spPr>
          <a:xfrm>
            <a:off x="1880000" y="3577156"/>
            <a:ext cx="5712093" cy="2915719"/>
          </a:xfrm>
          <a:prstGeom prst="rect">
            <a:avLst/>
          </a:prstGeom>
        </p:spPr>
      </p:pic>
    </p:spTree>
    <p:extLst>
      <p:ext uri="{BB962C8B-B14F-4D97-AF65-F5344CB8AC3E}">
        <p14:creationId xmlns:p14="http://schemas.microsoft.com/office/powerpoint/2010/main" val="348061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FD8087-C436-D041-9F15-498EF22C00F9}"/>
              </a:ext>
            </a:extLst>
          </p:cNvPr>
          <p:cNvSpPr>
            <a:spLocks noGrp="1"/>
          </p:cNvSpPr>
          <p:nvPr>
            <p:ph type="title"/>
          </p:nvPr>
        </p:nvSpPr>
        <p:spPr>
          <a:xfrm>
            <a:off x="838199" y="365125"/>
            <a:ext cx="11191787" cy="1325563"/>
          </a:xfrm>
        </p:spPr>
        <p:txBody>
          <a:bodyPr/>
          <a:lstStyle/>
          <a:p>
            <a:r>
              <a:rPr lang="en-US" dirty="0"/>
              <a:t>Security Investigations : Printing Operations</a:t>
            </a:r>
            <a:endParaRPr lang="ru-RU" dirty="0"/>
          </a:p>
        </p:txBody>
      </p:sp>
      <p:sp>
        <p:nvSpPr>
          <p:cNvPr id="3" name="Объект 2">
            <a:extLst>
              <a:ext uri="{FF2B5EF4-FFF2-40B4-BE49-F238E27FC236}">
                <a16:creationId xmlns:a16="http://schemas.microsoft.com/office/drawing/2014/main" id="{16EBCBE4-798D-6B4A-B7CB-539814BBE7F8}"/>
              </a:ext>
            </a:extLst>
          </p:cNvPr>
          <p:cNvSpPr>
            <a:spLocks noGrp="1"/>
          </p:cNvSpPr>
          <p:nvPr>
            <p:ph idx="1"/>
          </p:nvPr>
        </p:nvSpPr>
        <p:spPr>
          <a:xfrm>
            <a:off x="7873139" y="2200477"/>
            <a:ext cx="3480661" cy="3743729"/>
          </a:xfrm>
        </p:spPr>
        <p:txBody>
          <a:bodyPr>
            <a:normAutofit fontScale="92500"/>
          </a:bodyPr>
          <a:lstStyle/>
          <a:p>
            <a:r>
              <a:rPr lang="en-US" sz="2200" dirty="0">
                <a:solidFill>
                  <a:schemeClr val="tx1">
                    <a:lumMod val="65000"/>
                    <a:lumOff val="35000"/>
                  </a:schemeClr>
                </a:solidFill>
              </a:rPr>
              <a:t>Print operations will be logged with all relative info (Document’s name, Number of pages, Printer &amp; PC to fulfill this operation).</a:t>
            </a:r>
          </a:p>
          <a:p>
            <a:endParaRPr lang="en-US" sz="2200" dirty="0">
              <a:solidFill>
                <a:schemeClr val="tx1">
                  <a:lumMod val="65000"/>
                  <a:lumOff val="35000"/>
                </a:schemeClr>
              </a:solidFill>
            </a:endParaRPr>
          </a:p>
          <a:p>
            <a:r>
              <a:rPr lang="en-US" sz="2200" dirty="0">
                <a:solidFill>
                  <a:schemeClr val="tx1">
                    <a:lumMod val="65000"/>
                    <a:lumOff val="35000"/>
                  </a:schemeClr>
                </a:solidFill>
              </a:rPr>
              <a:t>The report items will be linked with the screen recording of when the employee initiated the print operation which may also be utilized as forensic evidence!</a:t>
            </a:r>
          </a:p>
          <a:p>
            <a:endParaRPr lang="en-US" dirty="0"/>
          </a:p>
          <a:p>
            <a:endParaRPr lang="ru-RU" dirty="0"/>
          </a:p>
        </p:txBody>
      </p:sp>
      <p:pic>
        <p:nvPicPr>
          <p:cNvPr id="7" name="Рисунок 6">
            <a:extLst>
              <a:ext uri="{FF2B5EF4-FFF2-40B4-BE49-F238E27FC236}">
                <a16:creationId xmlns:a16="http://schemas.microsoft.com/office/drawing/2014/main" id="{7B76B1C9-94E4-494A-A223-3DACA3876FB9}"/>
              </a:ext>
            </a:extLst>
          </p:cNvPr>
          <p:cNvPicPr>
            <a:picLocks noChangeAspect="1"/>
          </p:cNvPicPr>
          <p:nvPr/>
        </p:nvPicPr>
        <p:blipFill>
          <a:blip r:embed="rId3"/>
          <a:stretch>
            <a:fillRect/>
          </a:stretch>
        </p:blipFill>
        <p:spPr>
          <a:xfrm>
            <a:off x="10130483" y="6176963"/>
            <a:ext cx="2061517" cy="681037"/>
          </a:xfrm>
          <a:prstGeom prst="rect">
            <a:avLst/>
          </a:prstGeom>
        </p:spPr>
      </p:pic>
      <p:pic>
        <p:nvPicPr>
          <p:cNvPr id="9" name="Picture 8">
            <a:extLst>
              <a:ext uri="{FF2B5EF4-FFF2-40B4-BE49-F238E27FC236}">
                <a16:creationId xmlns:a16="http://schemas.microsoft.com/office/drawing/2014/main" id="{5D57D271-E117-4A8B-883A-F864AD91F6BC}"/>
              </a:ext>
            </a:extLst>
          </p:cNvPr>
          <p:cNvPicPr>
            <a:picLocks noChangeAspect="1"/>
          </p:cNvPicPr>
          <p:nvPr/>
        </p:nvPicPr>
        <p:blipFill>
          <a:blip r:embed="rId4"/>
          <a:stretch>
            <a:fillRect/>
          </a:stretch>
        </p:blipFill>
        <p:spPr>
          <a:xfrm>
            <a:off x="838199" y="1783263"/>
            <a:ext cx="6994325" cy="4160943"/>
          </a:xfrm>
          <a:prstGeom prst="rect">
            <a:avLst/>
          </a:prstGeom>
        </p:spPr>
      </p:pic>
    </p:spTree>
    <p:extLst>
      <p:ext uri="{BB962C8B-B14F-4D97-AF65-F5344CB8AC3E}">
        <p14:creationId xmlns:p14="http://schemas.microsoft.com/office/powerpoint/2010/main" val="2230939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FD8087-C436-D041-9F15-498EF22C00F9}"/>
              </a:ext>
            </a:extLst>
          </p:cNvPr>
          <p:cNvSpPr>
            <a:spLocks noGrp="1"/>
          </p:cNvSpPr>
          <p:nvPr>
            <p:ph type="title"/>
          </p:nvPr>
        </p:nvSpPr>
        <p:spPr/>
        <p:txBody>
          <a:bodyPr/>
          <a:lstStyle/>
          <a:p>
            <a:r>
              <a:rPr lang="en-US" dirty="0"/>
              <a:t>Hierarchical Structure &amp; Policy Managed Access</a:t>
            </a:r>
            <a:endParaRPr lang="ru-RU" dirty="0"/>
          </a:p>
        </p:txBody>
      </p:sp>
      <p:sp>
        <p:nvSpPr>
          <p:cNvPr id="3" name="Объект 2">
            <a:extLst>
              <a:ext uri="{FF2B5EF4-FFF2-40B4-BE49-F238E27FC236}">
                <a16:creationId xmlns:a16="http://schemas.microsoft.com/office/drawing/2014/main" id="{16EBCBE4-798D-6B4A-B7CB-539814BBE7F8}"/>
              </a:ext>
            </a:extLst>
          </p:cNvPr>
          <p:cNvSpPr>
            <a:spLocks noGrp="1"/>
          </p:cNvSpPr>
          <p:nvPr>
            <p:ph idx="1"/>
          </p:nvPr>
        </p:nvSpPr>
        <p:spPr>
          <a:xfrm>
            <a:off x="7739407" y="1550505"/>
            <a:ext cx="4068280" cy="4393702"/>
          </a:xfrm>
        </p:spPr>
        <p:txBody>
          <a:bodyPr>
            <a:normAutofit fontScale="62500" lnSpcReduction="20000"/>
          </a:bodyPr>
          <a:lstStyle/>
          <a:p>
            <a:r>
              <a:rPr lang="en-US" sz="3200" dirty="0">
                <a:solidFill>
                  <a:schemeClr val="tx1">
                    <a:lumMod val="65000"/>
                    <a:lumOff val="35000"/>
                  </a:schemeClr>
                </a:solidFill>
              </a:rPr>
              <a:t>Set up departments to correspond with your company’s business structure.</a:t>
            </a:r>
          </a:p>
          <a:p>
            <a:endParaRPr lang="en-US" sz="3200" dirty="0">
              <a:solidFill>
                <a:schemeClr val="tx1">
                  <a:lumMod val="65000"/>
                  <a:lumOff val="35000"/>
                </a:schemeClr>
              </a:solidFill>
            </a:endParaRPr>
          </a:p>
          <a:p>
            <a:r>
              <a:rPr lang="en-US" sz="3200" dirty="0">
                <a:solidFill>
                  <a:schemeClr val="tx1">
                    <a:lumMod val="65000"/>
                    <a:lumOff val="35000"/>
                  </a:schemeClr>
                </a:solidFill>
              </a:rPr>
              <a:t>Provide each manager with access to his team’s productivity insights.</a:t>
            </a:r>
          </a:p>
          <a:p>
            <a:endParaRPr lang="en-US" sz="3200" dirty="0">
              <a:solidFill>
                <a:schemeClr val="tx1">
                  <a:lumMod val="65000"/>
                  <a:lumOff val="35000"/>
                </a:schemeClr>
              </a:solidFill>
            </a:endParaRPr>
          </a:p>
          <a:p>
            <a:r>
              <a:rPr lang="en-US" sz="3200" dirty="0">
                <a:solidFill>
                  <a:schemeClr val="tx1">
                    <a:lumMod val="65000"/>
                    <a:lumOff val="35000"/>
                  </a:schemeClr>
                </a:solidFill>
              </a:rPr>
              <a:t>Allow employees’ to self-monitor to boost their productivity.</a:t>
            </a:r>
          </a:p>
          <a:p>
            <a:endParaRPr lang="en-US" sz="3200" dirty="0">
              <a:solidFill>
                <a:schemeClr val="tx1">
                  <a:lumMod val="65000"/>
                  <a:lumOff val="35000"/>
                </a:schemeClr>
              </a:solidFill>
            </a:endParaRPr>
          </a:p>
          <a:p>
            <a:r>
              <a:rPr lang="en-US" sz="3200" dirty="0">
                <a:solidFill>
                  <a:schemeClr val="tx1">
                    <a:lumMod val="65000"/>
                    <a:lumOff val="35000"/>
                  </a:schemeClr>
                </a:solidFill>
              </a:rPr>
              <a:t>Apply monitoring profiles to users &amp; departments (e.g. apply a full monitoring policy for one department and lite-monitoring policies for others).</a:t>
            </a:r>
            <a:endParaRPr lang="ru-RU" sz="3200" dirty="0">
              <a:solidFill>
                <a:schemeClr val="tx1">
                  <a:lumMod val="65000"/>
                  <a:lumOff val="35000"/>
                </a:schemeClr>
              </a:solidFill>
            </a:endParaRPr>
          </a:p>
          <a:p>
            <a:endParaRPr lang="ru-RU" dirty="0"/>
          </a:p>
        </p:txBody>
      </p:sp>
      <p:pic>
        <p:nvPicPr>
          <p:cNvPr id="7" name="Рисунок 6">
            <a:extLst>
              <a:ext uri="{FF2B5EF4-FFF2-40B4-BE49-F238E27FC236}">
                <a16:creationId xmlns:a16="http://schemas.microsoft.com/office/drawing/2014/main" id="{A87E7C4F-76C3-8B45-ACD4-26E5EE13F572}"/>
              </a:ext>
            </a:extLst>
          </p:cNvPr>
          <p:cNvPicPr>
            <a:picLocks noChangeAspect="1"/>
          </p:cNvPicPr>
          <p:nvPr/>
        </p:nvPicPr>
        <p:blipFill>
          <a:blip r:embed="rId2"/>
          <a:stretch>
            <a:fillRect/>
          </a:stretch>
        </p:blipFill>
        <p:spPr>
          <a:xfrm>
            <a:off x="10130483" y="6176963"/>
            <a:ext cx="2061517" cy="681037"/>
          </a:xfrm>
          <a:prstGeom prst="rect">
            <a:avLst/>
          </a:prstGeom>
        </p:spPr>
      </p:pic>
      <p:pic>
        <p:nvPicPr>
          <p:cNvPr id="5" name="Picture 4">
            <a:extLst>
              <a:ext uri="{FF2B5EF4-FFF2-40B4-BE49-F238E27FC236}">
                <a16:creationId xmlns:a16="http://schemas.microsoft.com/office/drawing/2014/main" id="{56E4A0CD-6DEC-40F1-8B9E-6BEA09C5EB6C}"/>
              </a:ext>
            </a:extLst>
          </p:cNvPr>
          <p:cNvPicPr>
            <a:picLocks noChangeAspect="1"/>
          </p:cNvPicPr>
          <p:nvPr/>
        </p:nvPicPr>
        <p:blipFill>
          <a:blip r:embed="rId3"/>
          <a:stretch>
            <a:fillRect/>
          </a:stretch>
        </p:blipFill>
        <p:spPr>
          <a:xfrm>
            <a:off x="509048" y="2073556"/>
            <a:ext cx="7124204" cy="2333815"/>
          </a:xfrm>
          <a:prstGeom prst="rect">
            <a:avLst/>
          </a:prstGeom>
        </p:spPr>
      </p:pic>
      <p:pic>
        <p:nvPicPr>
          <p:cNvPr id="9" name="Picture 8">
            <a:extLst>
              <a:ext uri="{FF2B5EF4-FFF2-40B4-BE49-F238E27FC236}">
                <a16:creationId xmlns:a16="http://schemas.microsoft.com/office/drawing/2014/main" id="{DDDF60B7-A0B7-4B6A-89A8-A38100DB2E4B}"/>
              </a:ext>
            </a:extLst>
          </p:cNvPr>
          <p:cNvPicPr>
            <a:picLocks noChangeAspect="1"/>
          </p:cNvPicPr>
          <p:nvPr/>
        </p:nvPicPr>
        <p:blipFill>
          <a:blip r:embed="rId4"/>
          <a:stretch>
            <a:fillRect/>
          </a:stretch>
        </p:blipFill>
        <p:spPr>
          <a:xfrm>
            <a:off x="509049" y="4228127"/>
            <a:ext cx="7124204" cy="2118519"/>
          </a:xfrm>
          <a:prstGeom prst="rect">
            <a:avLst/>
          </a:prstGeom>
        </p:spPr>
      </p:pic>
    </p:spTree>
    <p:extLst>
      <p:ext uri="{BB962C8B-B14F-4D97-AF65-F5344CB8AC3E}">
        <p14:creationId xmlns:p14="http://schemas.microsoft.com/office/powerpoint/2010/main" val="3670640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FD8087-C436-D041-9F15-498EF22C00F9}"/>
              </a:ext>
            </a:extLst>
          </p:cNvPr>
          <p:cNvSpPr>
            <a:spLocks noGrp="1"/>
          </p:cNvSpPr>
          <p:nvPr>
            <p:ph type="title"/>
          </p:nvPr>
        </p:nvSpPr>
        <p:spPr/>
        <p:txBody>
          <a:bodyPr/>
          <a:lstStyle/>
          <a:p>
            <a:r>
              <a:rPr lang="en-US" dirty="0"/>
              <a:t>Hierarchical Structure &amp; Policy Managed Access</a:t>
            </a:r>
            <a:endParaRPr lang="ru-RU" dirty="0"/>
          </a:p>
        </p:txBody>
      </p:sp>
      <p:sp>
        <p:nvSpPr>
          <p:cNvPr id="3" name="Объект 2">
            <a:extLst>
              <a:ext uri="{FF2B5EF4-FFF2-40B4-BE49-F238E27FC236}">
                <a16:creationId xmlns:a16="http://schemas.microsoft.com/office/drawing/2014/main" id="{16EBCBE4-798D-6B4A-B7CB-539814BBE7F8}"/>
              </a:ext>
            </a:extLst>
          </p:cNvPr>
          <p:cNvSpPr>
            <a:spLocks noGrp="1"/>
          </p:cNvSpPr>
          <p:nvPr>
            <p:ph idx="1"/>
          </p:nvPr>
        </p:nvSpPr>
        <p:spPr>
          <a:xfrm>
            <a:off x="7712764" y="1505079"/>
            <a:ext cx="3780183" cy="4486274"/>
          </a:xfrm>
        </p:spPr>
        <p:txBody>
          <a:bodyPr>
            <a:normAutofit fontScale="92500" lnSpcReduction="10000"/>
          </a:bodyPr>
          <a:lstStyle/>
          <a:p>
            <a:r>
              <a:rPr lang="en-US" sz="2000" dirty="0">
                <a:solidFill>
                  <a:schemeClr val="tx1">
                    <a:lumMod val="65000"/>
                    <a:lumOff val="35000"/>
                  </a:schemeClr>
                </a:solidFill>
              </a:rPr>
              <a:t>Set up departments to correspond with your company’s business structure.</a:t>
            </a:r>
          </a:p>
          <a:p>
            <a:endParaRPr lang="en-US" sz="2000" dirty="0">
              <a:solidFill>
                <a:schemeClr val="tx1">
                  <a:lumMod val="65000"/>
                  <a:lumOff val="35000"/>
                </a:schemeClr>
              </a:solidFill>
            </a:endParaRPr>
          </a:p>
          <a:p>
            <a:r>
              <a:rPr lang="en-US" sz="2000" dirty="0">
                <a:solidFill>
                  <a:schemeClr val="tx1">
                    <a:lumMod val="65000"/>
                    <a:lumOff val="35000"/>
                  </a:schemeClr>
                </a:solidFill>
              </a:rPr>
              <a:t>Provide each manager with access to his team’s productivity insights.</a:t>
            </a:r>
          </a:p>
          <a:p>
            <a:endParaRPr lang="en-US" sz="2000" dirty="0">
              <a:solidFill>
                <a:schemeClr val="tx1">
                  <a:lumMod val="65000"/>
                  <a:lumOff val="35000"/>
                </a:schemeClr>
              </a:solidFill>
            </a:endParaRPr>
          </a:p>
          <a:p>
            <a:r>
              <a:rPr lang="en-US" sz="2000" dirty="0">
                <a:solidFill>
                  <a:schemeClr val="tx1">
                    <a:lumMod val="65000"/>
                    <a:lumOff val="35000"/>
                  </a:schemeClr>
                </a:solidFill>
              </a:rPr>
              <a:t>Allow employees’ to self-monitor to boost their productivity.</a:t>
            </a:r>
          </a:p>
          <a:p>
            <a:endParaRPr lang="en-US" sz="2000" dirty="0">
              <a:solidFill>
                <a:schemeClr val="tx1">
                  <a:lumMod val="65000"/>
                  <a:lumOff val="35000"/>
                </a:schemeClr>
              </a:solidFill>
            </a:endParaRPr>
          </a:p>
          <a:p>
            <a:r>
              <a:rPr lang="en-US" sz="2000" dirty="0">
                <a:solidFill>
                  <a:schemeClr val="tx1">
                    <a:lumMod val="65000"/>
                    <a:lumOff val="35000"/>
                  </a:schemeClr>
                </a:solidFill>
              </a:rPr>
              <a:t>Apply monitoring profiles to users &amp; departments (e.g. apply a full monitoring policy for one department and lite-monitoring policies for others).</a:t>
            </a:r>
            <a:endParaRPr lang="ru-RU" sz="2000" dirty="0">
              <a:solidFill>
                <a:schemeClr val="tx1">
                  <a:lumMod val="65000"/>
                  <a:lumOff val="35000"/>
                </a:schemeClr>
              </a:solidFill>
            </a:endParaRPr>
          </a:p>
        </p:txBody>
      </p:sp>
      <p:pic>
        <p:nvPicPr>
          <p:cNvPr id="7" name="Рисунок 6">
            <a:extLst>
              <a:ext uri="{FF2B5EF4-FFF2-40B4-BE49-F238E27FC236}">
                <a16:creationId xmlns:a16="http://schemas.microsoft.com/office/drawing/2014/main" id="{A87E7C4F-76C3-8B45-ACD4-26E5EE13F572}"/>
              </a:ext>
            </a:extLst>
          </p:cNvPr>
          <p:cNvPicPr>
            <a:picLocks noChangeAspect="1"/>
          </p:cNvPicPr>
          <p:nvPr/>
        </p:nvPicPr>
        <p:blipFill>
          <a:blip r:embed="rId2"/>
          <a:stretch>
            <a:fillRect/>
          </a:stretch>
        </p:blipFill>
        <p:spPr>
          <a:xfrm>
            <a:off x="10130483" y="6176963"/>
            <a:ext cx="2061517" cy="681037"/>
          </a:xfrm>
          <a:prstGeom prst="rect">
            <a:avLst/>
          </a:prstGeom>
        </p:spPr>
      </p:pic>
      <p:pic>
        <p:nvPicPr>
          <p:cNvPr id="1026" name="Picture 2" descr="Cloud">
            <a:extLst>
              <a:ext uri="{FF2B5EF4-FFF2-40B4-BE49-F238E27FC236}">
                <a16:creationId xmlns:a16="http://schemas.microsoft.com/office/drawing/2014/main" id="{377E8D72-7839-4DA5-A2C4-9E5F5DD487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577" y="1759457"/>
            <a:ext cx="5831972" cy="4250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3021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FD8087-C436-D041-9F15-498EF22C00F9}"/>
              </a:ext>
            </a:extLst>
          </p:cNvPr>
          <p:cNvSpPr>
            <a:spLocks noGrp="1"/>
          </p:cNvSpPr>
          <p:nvPr>
            <p:ph type="title"/>
          </p:nvPr>
        </p:nvSpPr>
        <p:spPr/>
        <p:txBody>
          <a:bodyPr/>
          <a:lstStyle/>
          <a:p>
            <a:r>
              <a:rPr lang="en-US" dirty="0"/>
              <a:t>Scheduled Reports</a:t>
            </a:r>
            <a:endParaRPr lang="ru-RU" dirty="0"/>
          </a:p>
        </p:txBody>
      </p:sp>
      <p:sp>
        <p:nvSpPr>
          <p:cNvPr id="3" name="Объект 2">
            <a:extLst>
              <a:ext uri="{FF2B5EF4-FFF2-40B4-BE49-F238E27FC236}">
                <a16:creationId xmlns:a16="http://schemas.microsoft.com/office/drawing/2014/main" id="{16EBCBE4-798D-6B4A-B7CB-539814BBE7F8}"/>
              </a:ext>
            </a:extLst>
          </p:cNvPr>
          <p:cNvSpPr>
            <a:spLocks noGrp="1"/>
          </p:cNvSpPr>
          <p:nvPr>
            <p:ph idx="1"/>
          </p:nvPr>
        </p:nvSpPr>
        <p:spPr>
          <a:xfrm>
            <a:off x="7873138" y="2061961"/>
            <a:ext cx="3666191" cy="3743729"/>
          </a:xfrm>
        </p:spPr>
        <p:txBody>
          <a:bodyPr>
            <a:noAutofit/>
          </a:bodyPr>
          <a:lstStyle/>
          <a:p>
            <a:r>
              <a:rPr lang="en-US" sz="2000" dirty="0">
                <a:solidFill>
                  <a:schemeClr val="tx1">
                    <a:lumMod val="65000"/>
                    <a:lumOff val="35000"/>
                  </a:schemeClr>
                </a:solidFill>
              </a:rPr>
              <a:t>Automate reporting by sending any of the reports in PDF format via email to admins, managers or the top management.</a:t>
            </a:r>
          </a:p>
          <a:p>
            <a:endParaRPr lang="en-US" sz="2000" dirty="0">
              <a:solidFill>
                <a:schemeClr val="tx1">
                  <a:lumMod val="65000"/>
                  <a:lumOff val="35000"/>
                </a:schemeClr>
              </a:solidFill>
            </a:endParaRPr>
          </a:p>
          <a:p>
            <a:r>
              <a:rPr lang="en-US" sz="2000" dirty="0">
                <a:solidFill>
                  <a:schemeClr val="tx1">
                    <a:lumMod val="65000"/>
                    <a:lumOff val="35000"/>
                  </a:schemeClr>
                </a:solidFill>
              </a:rPr>
              <a:t>Send weekly digests to employees on their productivity.</a:t>
            </a:r>
          </a:p>
          <a:p>
            <a:endParaRPr lang="en-US" sz="2000" dirty="0">
              <a:solidFill>
                <a:schemeClr val="tx1">
                  <a:lumMod val="65000"/>
                  <a:lumOff val="35000"/>
                </a:schemeClr>
              </a:solidFill>
            </a:endParaRPr>
          </a:p>
          <a:p>
            <a:r>
              <a:rPr lang="en-US" sz="2000" dirty="0">
                <a:solidFill>
                  <a:schemeClr val="tx1">
                    <a:lumMod val="65000"/>
                    <a:lumOff val="35000"/>
                  </a:schemeClr>
                </a:solidFill>
              </a:rPr>
              <a:t>Use CSV reports for integration with BI tools and other apps.</a:t>
            </a:r>
            <a:endParaRPr lang="ru-RU" sz="2000" dirty="0">
              <a:solidFill>
                <a:schemeClr val="tx1">
                  <a:lumMod val="65000"/>
                  <a:lumOff val="35000"/>
                </a:schemeClr>
              </a:solidFill>
            </a:endParaRPr>
          </a:p>
        </p:txBody>
      </p:sp>
      <p:pic>
        <p:nvPicPr>
          <p:cNvPr id="7" name="Рисунок 6">
            <a:extLst>
              <a:ext uri="{FF2B5EF4-FFF2-40B4-BE49-F238E27FC236}">
                <a16:creationId xmlns:a16="http://schemas.microsoft.com/office/drawing/2014/main" id="{A87E7C4F-76C3-8B45-ACD4-26E5EE13F572}"/>
              </a:ext>
            </a:extLst>
          </p:cNvPr>
          <p:cNvPicPr>
            <a:picLocks noChangeAspect="1"/>
          </p:cNvPicPr>
          <p:nvPr/>
        </p:nvPicPr>
        <p:blipFill>
          <a:blip r:embed="rId2"/>
          <a:stretch>
            <a:fillRect/>
          </a:stretch>
        </p:blipFill>
        <p:spPr>
          <a:xfrm>
            <a:off x="10130483" y="6176963"/>
            <a:ext cx="2061517" cy="681037"/>
          </a:xfrm>
          <a:prstGeom prst="rect">
            <a:avLst/>
          </a:prstGeom>
        </p:spPr>
      </p:pic>
      <p:pic>
        <p:nvPicPr>
          <p:cNvPr id="5" name="Рисунок 4">
            <a:extLst>
              <a:ext uri="{FF2B5EF4-FFF2-40B4-BE49-F238E27FC236}">
                <a16:creationId xmlns:a16="http://schemas.microsoft.com/office/drawing/2014/main" id="{C490B4BC-BF34-914E-8566-A261C4E3903A}"/>
              </a:ext>
            </a:extLst>
          </p:cNvPr>
          <p:cNvPicPr>
            <a:picLocks noChangeAspect="1"/>
          </p:cNvPicPr>
          <p:nvPr/>
        </p:nvPicPr>
        <p:blipFill>
          <a:blip r:embed="rId3"/>
          <a:stretch>
            <a:fillRect/>
          </a:stretch>
        </p:blipFill>
        <p:spPr>
          <a:xfrm>
            <a:off x="712787" y="2470149"/>
            <a:ext cx="7017767" cy="2416175"/>
          </a:xfrm>
          <a:prstGeom prst="rect">
            <a:avLst/>
          </a:prstGeom>
        </p:spPr>
      </p:pic>
    </p:spTree>
    <p:extLst>
      <p:ext uri="{BB962C8B-B14F-4D97-AF65-F5344CB8AC3E}">
        <p14:creationId xmlns:p14="http://schemas.microsoft.com/office/powerpoint/2010/main" val="3270307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FD8087-C436-D041-9F15-498EF22C00F9}"/>
              </a:ext>
            </a:extLst>
          </p:cNvPr>
          <p:cNvSpPr>
            <a:spLocks noGrp="1"/>
          </p:cNvSpPr>
          <p:nvPr>
            <p:ph type="title"/>
          </p:nvPr>
        </p:nvSpPr>
        <p:spPr/>
        <p:txBody>
          <a:bodyPr/>
          <a:lstStyle/>
          <a:p>
            <a:r>
              <a:rPr lang="en-US" dirty="0"/>
              <a:t>Optional Stealth/Icon Mode</a:t>
            </a:r>
            <a:endParaRPr lang="ru-RU" dirty="0"/>
          </a:p>
        </p:txBody>
      </p:sp>
      <p:sp>
        <p:nvSpPr>
          <p:cNvPr id="3" name="Объект 2">
            <a:extLst>
              <a:ext uri="{FF2B5EF4-FFF2-40B4-BE49-F238E27FC236}">
                <a16:creationId xmlns:a16="http://schemas.microsoft.com/office/drawing/2014/main" id="{16EBCBE4-798D-6B4A-B7CB-539814BBE7F8}"/>
              </a:ext>
            </a:extLst>
          </p:cNvPr>
          <p:cNvSpPr>
            <a:spLocks noGrp="1"/>
          </p:cNvSpPr>
          <p:nvPr>
            <p:ph idx="1"/>
          </p:nvPr>
        </p:nvSpPr>
        <p:spPr>
          <a:xfrm>
            <a:off x="7873139" y="2200477"/>
            <a:ext cx="3480661" cy="3743729"/>
          </a:xfrm>
        </p:spPr>
        <p:txBody>
          <a:bodyPr>
            <a:normAutofit/>
          </a:bodyPr>
          <a:lstStyle/>
          <a:p>
            <a:r>
              <a:rPr lang="en-US" sz="2000" dirty="0">
                <a:solidFill>
                  <a:schemeClr val="tx1">
                    <a:lumMod val="65000"/>
                    <a:lumOff val="35000"/>
                  </a:schemeClr>
                </a:solidFill>
              </a:rPr>
              <a:t>The client agent program can be completely invisible for the user—no icons on the Taskbar or processes in the Task Manager.</a:t>
            </a:r>
            <a:endParaRPr lang="ru-RU" sz="2000" dirty="0">
              <a:solidFill>
                <a:schemeClr val="tx1">
                  <a:lumMod val="65000"/>
                  <a:lumOff val="35000"/>
                </a:schemeClr>
              </a:solidFill>
            </a:endParaRPr>
          </a:p>
        </p:txBody>
      </p:sp>
      <p:pic>
        <p:nvPicPr>
          <p:cNvPr id="6" name="Рисунок 5">
            <a:extLst>
              <a:ext uri="{FF2B5EF4-FFF2-40B4-BE49-F238E27FC236}">
                <a16:creationId xmlns:a16="http://schemas.microsoft.com/office/drawing/2014/main" id="{848606B2-EB39-A549-B365-F7DD68B3EA2E}"/>
              </a:ext>
            </a:extLst>
          </p:cNvPr>
          <p:cNvPicPr>
            <a:picLocks noChangeAspect="1"/>
          </p:cNvPicPr>
          <p:nvPr/>
        </p:nvPicPr>
        <p:blipFill>
          <a:blip r:embed="rId2"/>
          <a:stretch>
            <a:fillRect/>
          </a:stretch>
        </p:blipFill>
        <p:spPr>
          <a:xfrm>
            <a:off x="838200" y="2122891"/>
            <a:ext cx="6451600" cy="3898900"/>
          </a:xfrm>
          <a:prstGeom prst="rect">
            <a:avLst/>
          </a:prstGeom>
        </p:spPr>
      </p:pic>
      <p:pic>
        <p:nvPicPr>
          <p:cNvPr id="7" name="Рисунок 6">
            <a:extLst>
              <a:ext uri="{FF2B5EF4-FFF2-40B4-BE49-F238E27FC236}">
                <a16:creationId xmlns:a16="http://schemas.microsoft.com/office/drawing/2014/main" id="{FED03CD2-7B1A-BD41-BEAC-D4ADDFDCE13E}"/>
              </a:ext>
            </a:extLst>
          </p:cNvPr>
          <p:cNvPicPr>
            <a:picLocks noChangeAspect="1"/>
          </p:cNvPicPr>
          <p:nvPr/>
        </p:nvPicPr>
        <p:blipFill>
          <a:blip r:embed="rId3"/>
          <a:stretch>
            <a:fillRect/>
          </a:stretch>
        </p:blipFill>
        <p:spPr>
          <a:xfrm>
            <a:off x="10130483" y="6176963"/>
            <a:ext cx="2061517" cy="681037"/>
          </a:xfrm>
          <a:prstGeom prst="rect">
            <a:avLst/>
          </a:prstGeom>
        </p:spPr>
      </p:pic>
    </p:spTree>
    <p:extLst>
      <p:ext uri="{BB962C8B-B14F-4D97-AF65-F5344CB8AC3E}">
        <p14:creationId xmlns:p14="http://schemas.microsoft.com/office/powerpoint/2010/main" val="819182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0CE25A-9361-9A4A-97EA-F6E242FC79C6}"/>
              </a:ext>
            </a:extLst>
          </p:cNvPr>
          <p:cNvSpPr>
            <a:spLocks noGrp="1"/>
          </p:cNvSpPr>
          <p:nvPr>
            <p:ph type="title"/>
          </p:nvPr>
        </p:nvSpPr>
        <p:spPr/>
        <p:txBody>
          <a:bodyPr/>
          <a:lstStyle/>
          <a:p>
            <a:r>
              <a:rPr lang="en-US" dirty="0"/>
              <a:t>What is </a:t>
            </a:r>
            <a:r>
              <a:rPr lang="en-US" dirty="0" err="1"/>
              <a:t>Controlio</a:t>
            </a:r>
            <a:r>
              <a:rPr lang="en-US" dirty="0"/>
              <a:t>?</a:t>
            </a:r>
            <a:endParaRPr lang="ru-RU" dirty="0"/>
          </a:p>
        </p:txBody>
      </p:sp>
      <p:pic>
        <p:nvPicPr>
          <p:cNvPr id="4" name="Controlio - Free Employee Computer Monitoring Software">
            <a:hlinkClick r:id="" action="ppaction://media"/>
            <a:extLst>
              <a:ext uri="{FF2B5EF4-FFF2-40B4-BE49-F238E27FC236}">
                <a16:creationId xmlns:a16="http://schemas.microsoft.com/office/drawing/2014/main" id="{960482E2-1EAC-1C4E-9E91-9149D482369E}"/>
              </a:ext>
            </a:extLst>
          </p:cNvPr>
          <p:cNvPicPr>
            <a:picLocks noGrp="1" noRot="1" noChangeAspect="1"/>
          </p:cNvPicPr>
          <p:nvPr>
            <p:ph idx="1"/>
            <a:videoFile r:link="rId1"/>
          </p:nvPr>
        </p:nvPicPr>
        <p:blipFill>
          <a:blip r:embed="rId3"/>
          <a:stretch>
            <a:fillRect/>
          </a:stretch>
        </p:blipFill>
        <p:spPr>
          <a:xfrm>
            <a:off x="1366434" y="1512094"/>
            <a:ext cx="8610600" cy="4843463"/>
          </a:xfrm>
          <a:prstGeom prst="rect">
            <a:avLst/>
          </a:prstGeom>
        </p:spPr>
      </p:pic>
      <p:pic>
        <p:nvPicPr>
          <p:cNvPr id="9" name="Рисунок 8">
            <a:extLst>
              <a:ext uri="{FF2B5EF4-FFF2-40B4-BE49-F238E27FC236}">
                <a16:creationId xmlns:a16="http://schemas.microsoft.com/office/drawing/2014/main" id="{F9258484-C5F1-D049-A137-FEC81303E9F2}"/>
              </a:ext>
            </a:extLst>
          </p:cNvPr>
          <p:cNvPicPr>
            <a:picLocks noChangeAspect="1"/>
          </p:cNvPicPr>
          <p:nvPr/>
        </p:nvPicPr>
        <p:blipFill>
          <a:blip r:embed="rId4"/>
          <a:stretch>
            <a:fillRect/>
          </a:stretch>
        </p:blipFill>
        <p:spPr>
          <a:xfrm>
            <a:off x="10130483" y="6176963"/>
            <a:ext cx="2061517" cy="681037"/>
          </a:xfrm>
          <a:prstGeom prst="rect">
            <a:avLst/>
          </a:prstGeom>
        </p:spPr>
      </p:pic>
    </p:spTree>
    <p:extLst>
      <p:ext uri="{BB962C8B-B14F-4D97-AF65-F5344CB8AC3E}">
        <p14:creationId xmlns:p14="http://schemas.microsoft.com/office/powerpoint/2010/main" val="334772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FD8087-C436-D041-9F15-498EF22C00F9}"/>
              </a:ext>
            </a:extLst>
          </p:cNvPr>
          <p:cNvSpPr>
            <a:spLocks noGrp="1"/>
          </p:cNvSpPr>
          <p:nvPr>
            <p:ph type="title"/>
          </p:nvPr>
        </p:nvSpPr>
        <p:spPr/>
        <p:txBody>
          <a:bodyPr/>
          <a:lstStyle/>
          <a:p>
            <a:r>
              <a:rPr lang="en-US" dirty="0"/>
              <a:t>Optional GDPR Mode</a:t>
            </a:r>
            <a:endParaRPr lang="ru-RU" dirty="0"/>
          </a:p>
        </p:txBody>
      </p:sp>
      <p:sp>
        <p:nvSpPr>
          <p:cNvPr id="3" name="Объект 2">
            <a:extLst>
              <a:ext uri="{FF2B5EF4-FFF2-40B4-BE49-F238E27FC236}">
                <a16:creationId xmlns:a16="http://schemas.microsoft.com/office/drawing/2014/main" id="{16EBCBE4-798D-6B4A-B7CB-539814BBE7F8}"/>
              </a:ext>
            </a:extLst>
          </p:cNvPr>
          <p:cNvSpPr>
            <a:spLocks noGrp="1"/>
          </p:cNvSpPr>
          <p:nvPr>
            <p:ph idx="1"/>
          </p:nvPr>
        </p:nvSpPr>
        <p:spPr>
          <a:xfrm>
            <a:off x="7873139" y="2200477"/>
            <a:ext cx="3480661" cy="3743729"/>
          </a:xfrm>
        </p:spPr>
        <p:txBody>
          <a:bodyPr>
            <a:normAutofit/>
          </a:bodyPr>
          <a:lstStyle/>
          <a:p>
            <a:r>
              <a:rPr lang="en-US" sz="2000" dirty="0">
                <a:solidFill>
                  <a:schemeClr val="tx1">
                    <a:lumMod val="65000"/>
                    <a:lumOff val="35000"/>
                  </a:schemeClr>
                </a:solidFill>
              </a:rPr>
              <a:t>Any of </a:t>
            </a:r>
            <a:r>
              <a:rPr lang="en-US" sz="2000" dirty="0" err="1">
                <a:solidFill>
                  <a:schemeClr val="tx1">
                    <a:lumMod val="65000"/>
                    <a:lumOff val="35000"/>
                  </a:schemeClr>
                </a:solidFill>
              </a:rPr>
              <a:t>Controlio’s</a:t>
            </a:r>
            <a:r>
              <a:rPr lang="en-US" sz="2000" dirty="0">
                <a:solidFill>
                  <a:schemeClr val="tx1">
                    <a:lumMod val="65000"/>
                    <a:lumOff val="35000"/>
                  </a:schemeClr>
                </a:solidFill>
              </a:rPr>
              <a:t> various tracking functions may switched off to ensure compliance with regulations and security standards.</a:t>
            </a:r>
            <a:endParaRPr lang="ru-RU" sz="2000" dirty="0">
              <a:solidFill>
                <a:schemeClr val="tx1">
                  <a:lumMod val="65000"/>
                  <a:lumOff val="35000"/>
                </a:schemeClr>
              </a:solidFill>
            </a:endParaRPr>
          </a:p>
        </p:txBody>
      </p:sp>
      <p:pic>
        <p:nvPicPr>
          <p:cNvPr id="7" name="Рисунок 6">
            <a:extLst>
              <a:ext uri="{FF2B5EF4-FFF2-40B4-BE49-F238E27FC236}">
                <a16:creationId xmlns:a16="http://schemas.microsoft.com/office/drawing/2014/main" id="{FED03CD2-7B1A-BD41-BEAC-D4ADDFDCE13E}"/>
              </a:ext>
            </a:extLst>
          </p:cNvPr>
          <p:cNvPicPr>
            <a:picLocks noChangeAspect="1"/>
          </p:cNvPicPr>
          <p:nvPr/>
        </p:nvPicPr>
        <p:blipFill>
          <a:blip r:embed="rId2"/>
          <a:stretch>
            <a:fillRect/>
          </a:stretch>
        </p:blipFill>
        <p:spPr>
          <a:xfrm>
            <a:off x="10130483" y="6176963"/>
            <a:ext cx="2061517" cy="681037"/>
          </a:xfrm>
          <a:prstGeom prst="rect">
            <a:avLst/>
          </a:prstGeom>
        </p:spPr>
      </p:pic>
      <p:pic>
        <p:nvPicPr>
          <p:cNvPr id="4" name="Рисунок 3">
            <a:extLst>
              <a:ext uri="{FF2B5EF4-FFF2-40B4-BE49-F238E27FC236}">
                <a16:creationId xmlns:a16="http://schemas.microsoft.com/office/drawing/2014/main" id="{6E0B259E-249C-0C47-AA33-CBFA241287B5}"/>
              </a:ext>
            </a:extLst>
          </p:cNvPr>
          <p:cNvPicPr>
            <a:picLocks noChangeAspect="1"/>
          </p:cNvPicPr>
          <p:nvPr/>
        </p:nvPicPr>
        <p:blipFill>
          <a:blip r:embed="rId3"/>
          <a:stretch>
            <a:fillRect/>
          </a:stretch>
        </p:blipFill>
        <p:spPr>
          <a:xfrm>
            <a:off x="768396" y="2113391"/>
            <a:ext cx="7061200" cy="3149600"/>
          </a:xfrm>
          <a:prstGeom prst="rect">
            <a:avLst/>
          </a:prstGeom>
        </p:spPr>
      </p:pic>
    </p:spTree>
    <p:extLst>
      <p:ext uri="{BB962C8B-B14F-4D97-AF65-F5344CB8AC3E}">
        <p14:creationId xmlns:p14="http://schemas.microsoft.com/office/powerpoint/2010/main" val="19742346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FD8087-C436-D041-9F15-498EF22C00F9}"/>
              </a:ext>
            </a:extLst>
          </p:cNvPr>
          <p:cNvSpPr>
            <a:spLocks noGrp="1"/>
          </p:cNvSpPr>
          <p:nvPr>
            <p:ph type="title"/>
          </p:nvPr>
        </p:nvSpPr>
        <p:spPr/>
        <p:txBody>
          <a:bodyPr/>
          <a:lstStyle/>
          <a:p>
            <a:r>
              <a:rPr lang="en-US" dirty="0"/>
              <a:t>Secure Cloud System</a:t>
            </a:r>
            <a:endParaRPr lang="ru-RU" dirty="0"/>
          </a:p>
        </p:txBody>
      </p:sp>
      <p:sp>
        <p:nvSpPr>
          <p:cNvPr id="3" name="Объект 2">
            <a:extLst>
              <a:ext uri="{FF2B5EF4-FFF2-40B4-BE49-F238E27FC236}">
                <a16:creationId xmlns:a16="http://schemas.microsoft.com/office/drawing/2014/main" id="{16EBCBE4-798D-6B4A-B7CB-539814BBE7F8}"/>
              </a:ext>
            </a:extLst>
          </p:cNvPr>
          <p:cNvSpPr>
            <a:spLocks noGrp="1"/>
          </p:cNvSpPr>
          <p:nvPr>
            <p:ph idx="1"/>
          </p:nvPr>
        </p:nvSpPr>
        <p:spPr>
          <a:xfrm>
            <a:off x="7873139" y="2200477"/>
            <a:ext cx="3480661" cy="3743729"/>
          </a:xfrm>
        </p:spPr>
        <p:txBody>
          <a:bodyPr>
            <a:normAutofit/>
          </a:bodyPr>
          <a:lstStyle/>
          <a:p>
            <a:r>
              <a:rPr lang="en-US" sz="2000" dirty="0">
                <a:solidFill>
                  <a:schemeClr val="tx1">
                    <a:lumMod val="65000"/>
                    <a:lumOff val="35000"/>
                  </a:schemeClr>
                </a:solidFill>
              </a:rPr>
              <a:t>Your </a:t>
            </a:r>
            <a:r>
              <a:rPr lang="en-US" sz="2000" dirty="0" err="1">
                <a:solidFill>
                  <a:schemeClr val="tx1">
                    <a:lumMod val="65000"/>
                    <a:lumOff val="35000"/>
                  </a:schemeClr>
                </a:solidFill>
              </a:rPr>
              <a:t>Controlio</a:t>
            </a:r>
            <a:r>
              <a:rPr lang="en-US" sz="2000" dirty="0">
                <a:solidFill>
                  <a:schemeClr val="tx1">
                    <a:lumMod val="65000"/>
                    <a:lumOff val="35000"/>
                  </a:schemeClr>
                </a:solidFill>
              </a:rPr>
              <a:t> web dashboard is available from any location or device and at all times. With a secure HTTPS connection, all data is firmly encrypted.</a:t>
            </a:r>
            <a:endParaRPr lang="ru-RU" sz="2000" dirty="0">
              <a:solidFill>
                <a:schemeClr val="tx1">
                  <a:lumMod val="65000"/>
                  <a:lumOff val="35000"/>
                </a:schemeClr>
              </a:solidFill>
            </a:endParaRPr>
          </a:p>
        </p:txBody>
      </p:sp>
      <p:pic>
        <p:nvPicPr>
          <p:cNvPr id="6" name="Рисунок 5">
            <a:extLst>
              <a:ext uri="{FF2B5EF4-FFF2-40B4-BE49-F238E27FC236}">
                <a16:creationId xmlns:a16="http://schemas.microsoft.com/office/drawing/2014/main" id="{F98B3042-7B8B-564E-A3BD-6B6C03432F00}"/>
              </a:ext>
            </a:extLst>
          </p:cNvPr>
          <p:cNvPicPr>
            <a:picLocks noChangeAspect="1"/>
          </p:cNvPicPr>
          <p:nvPr/>
        </p:nvPicPr>
        <p:blipFill>
          <a:blip r:embed="rId2"/>
          <a:stretch>
            <a:fillRect/>
          </a:stretch>
        </p:blipFill>
        <p:spPr>
          <a:xfrm>
            <a:off x="693657" y="1690688"/>
            <a:ext cx="7023100" cy="4813300"/>
          </a:xfrm>
          <a:prstGeom prst="rect">
            <a:avLst/>
          </a:prstGeom>
        </p:spPr>
      </p:pic>
      <p:pic>
        <p:nvPicPr>
          <p:cNvPr id="7" name="Рисунок 6">
            <a:extLst>
              <a:ext uri="{FF2B5EF4-FFF2-40B4-BE49-F238E27FC236}">
                <a16:creationId xmlns:a16="http://schemas.microsoft.com/office/drawing/2014/main" id="{84882C54-2B3F-C841-ACD0-9FF33724C575}"/>
              </a:ext>
            </a:extLst>
          </p:cNvPr>
          <p:cNvPicPr>
            <a:picLocks noChangeAspect="1"/>
          </p:cNvPicPr>
          <p:nvPr/>
        </p:nvPicPr>
        <p:blipFill>
          <a:blip r:embed="rId3"/>
          <a:stretch>
            <a:fillRect/>
          </a:stretch>
        </p:blipFill>
        <p:spPr>
          <a:xfrm>
            <a:off x="10130483" y="6176963"/>
            <a:ext cx="2061517" cy="681037"/>
          </a:xfrm>
          <a:prstGeom prst="rect">
            <a:avLst/>
          </a:prstGeom>
        </p:spPr>
      </p:pic>
    </p:spTree>
    <p:extLst>
      <p:ext uri="{BB962C8B-B14F-4D97-AF65-F5344CB8AC3E}">
        <p14:creationId xmlns:p14="http://schemas.microsoft.com/office/powerpoint/2010/main" val="23143233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FD8087-C436-D041-9F15-498EF22C00F9}"/>
              </a:ext>
            </a:extLst>
          </p:cNvPr>
          <p:cNvSpPr>
            <a:spLocks noGrp="1"/>
          </p:cNvSpPr>
          <p:nvPr>
            <p:ph type="title"/>
          </p:nvPr>
        </p:nvSpPr>
        <p:spPr/>
        <p:txBody>
          <a:bodyPr/>
          <a:lstStyle/>
          <a:p>
            <a:r>
              <a:rPr lang="en-US" dirty="0"/>
              <a:t>Platform API integration</a:t>
            </a:r>
            <a:endParaRPr lang="ru-RU" dirty="0"/>
          </a:p>
        </p:txBody>
      </p:sp>
      <p:sp>
        <p:nvSpPr>
          <p:cNvPr id="3" name="Объект 2">
            <a:extLst>
              <a:ext uri="{FF2B5EF4-FFF2-40B4-BE49-F238E27FC236}">
                <a16:creationId xmlns:a16="http://schemas.microsoft.com/office/drawing/2014/main" id="{16EBCBE4-798D-6B4A-B7CB-539814BBE7F8}"/>
              </a:ext>
            </a:extLst>
          </p:cNvPr>
          <p:cNvSpPr>
            <a:spLocks noGrp="1"/>
          </p:cNvSpPr>
          <p:nvPr>
            <p:ph idx="1"/>
          </p:nvPr>
        </p:nvSpPr>
        <p:spPr>
          <a:xfrm>
            <a:off x="7873139" y="2200477"/>
            <a:ext cx="3480661" cy="3743729"/>
          </a:xfrm>
        </p:spPr>
        <p:txBody>
          <a:bodyPr>
            <a:normAutofit/>
          </a:bodyPr>
          <a:lstStyle/>
          <a:p>
            <a:r>
              <a:rPr lang="en-US" sz="2000" dirty="0">
                <a:solidFill>
                  <a:schemeClr val="tx1">
                    <a:lumMod val="65000"/>
                    <a:lumOff val="35000"/>
                  </a:schemeClr>
                </a:solidFill>
              </a:rPr>
              <a:t>Integrate Controlio data with your applications and services:</a:t>
            </a:r>
          </a:p>
          <a:p>
            <a:pPr lvl="1"/>
            <a:r>
              <a:rPr lang="en-US" sz="1600" dirty="0">
                <a:solidFill>
                  <a:schemeClr val="tx1">
                    <a:lumMod val="65000"/>
                    <a:lumOff val="35000"/>
                  </a:schemeClr>
                </a:solidFill>
              </a:rPr>
              <a:t>Get user activity report data</a:t>
            </a:r>
          </a:p>
          <a:p>
            <a:pPr lvl="1"/>
            <a:r>
              <a:rPr lang="en-US" sz="1600" dirty="0">
                <a:solidFill>
                  <a:schemeClr val="tx1">
                    <a:lumMod val="65000"/>
                    <a:lumOff val="35000"/>
                  </a:schemeClr>
                </a:solidFill>
              </a:rPr>
              <a:t>Sync organizational structure</a:t>
            </a:r>
            <a:endParaRPr lang="ru-RU" sz="1600" dirty="0">
              <a:solidFill>
                <a:schemeClr val="tx1">
                  <a:lumMod val="65000"/>
                  <a:lumOff val="35000"/>
                </a:schemeClr>
              </a:solidFill>
            </a:endParaRPr>
          </a:p>
        </p:txBody>
      </p:sp>
      <p:pic>
        <p:nvPicPr>
          <p:cNvPr id="7" name="Рисунок 6">
            <a:extLst>
              <a:ext uri="{FF2B5EF4-FFF2-40B4-BE49-F238E27FC236}">
                <a16:creationId xmlns:a16="http://schemas.microsoft.com/office/drawing/2014/main" id="{FED03CD2-7B1A-BD41-BEAC-D4ADDFDCE13E}"/>
              </a:ext>
            </a:extLst>
          </p:cNvPr>
          <p:cNvPicPr>
            <a:picLocks noChangeAspect="1"/>
          </p:cNvPicPr>
          <p:nvPr/>
        </p:nvPicPr>
        <p:blipFill>
          <a:blip r:embed="rId2"/>
          <a:stretch>
            <a:fillRect/>
          </a:stretch>
        </p:blipFill>
        <p:spPr>
          <a:xfrm>
            <a:off x="10130483" y="6176963"/>
            <a:ext cx="2061517" cy="681037"/>
          </a:xfrm>
          <a:prstGeom prst="rect">
            <a:avLst/>
          </a:prstGeom>
        </p:spPr>
      </p:pic>
      <p:pic>
        <p:nvPicPr>
          <p:cNvPr id="5" name="Рисунок 4">
            <a:extLst>
              <a:ext uri="{FF2B5EF4-FFF2-40B4-BE49-F238E27FC236}">
                <a16:creationId xmlns:a16="http://schemas.microsoft.com/office/drawing/2014/main" id="{4625E31F-84E9-FB48-8513-A83CBF282705}"/>
              </a:ext>
            </a:extLst>
          </p:cNvPr>
          <p:cNvPicPr>
            <a:picLocks noChangeAspect="1"/>
          </p:cNvPicPr>
          <p:nvPr/>
        </p:nvPicPr>
        <p:blipFill>
          <a:blip r:embed="rId3"/>
          <a:stretch>
            <a:fillRect/>
          </a:stretch>
        </p:blipFill>
        <p:spPr>
          <a:xfrm>
            <a:off x="1069851" y="1690688"/>
            <a:ext cx="4660900" cy="3784600"/>
          </a:xfrm>
          <a:prstGeom prst="rect">
            <a:avLst/>
          </a:prstGeom>
        </p:spPr>
      </p:pic>
    </p:spTree>
    <p:extLst>
      <p:ext uri="{BB962C8B-B14F-4D97-AF65-F5344CB8AC3E}">
        <p14:creationId xmlns:p14="http://schemas.microsoft.com/office/powerpoint/2010/main" val="13124449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DC3298E-28B7-C448-B674-1F09EA4ACA32}"/>
              </a:ext>
            </a:extLst>
          </p:cNvPr>
          <p:cNvSpPr>
            <a:spLocks noGrp="1"/>
          </p:cNvSpPr>
          <p:nvPr>
            <p:ph type="title"/>
          </p:nvPr>
        </p:nvSpPr>
        <p:spPr/>
        <p:txBody>
          <a:bodyPr/>
          <a:lstStyle/>
          <a:p>
            <a:r>
              <a:rPr kumimoji="0" lang="en-US" altLang="ru-RU" dirty="0"/>
              <a:t>Contacts</a:t>
            </a:r>
            <a:endParaRPr lang="ru-RU" dirty="0"/>
          </a:p>
        </p:txBody>
      </p:sp>
      <p:sp>
        <p:nvSpPr>
          <p:cNvPr id="6" name="Form 21506">
            <a:extLst>
              <a:ext uri="{FF2B5EF4-FFF2-40B4-BE49-F238E27FC236}">
                <a16:creationId xmlns:a16="http://schemas.microsoft.com/office/drawing/2014/main" id="{ED9A6143-C63D-E147-A6F2-5CEC2BAAF605}"/>
              </a:ext>
            </a:extLst>
          </p:cNvPr>
          <p:cNvSpPr>
            <a:spLocks noChangeArrowheads="1"/>
          </p:cNvSpPr>
          <p:nvPr/>
        </p:nvSpPr>
        <p:spPr bwMode="auto">
          <a:xfrm>
            <a:off x="838200" y="1599071"/>
            <a:ext cx="8569325" cy="472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FF0000"/>
              </a:buClr>
              <a:buFont typeface="Wingdings" pitchFamily="2" charset="2"/>
              <a:buNone/>
            </a:pPr>
            <a:r>
              <a:rPr kumimoji="0" lang="en-US" altLang="ru-RU" dirty="0">
                <a:latin typeface="Trebuchet MS" panose="020B0703020202090204" pitchFamily="34" charset="0"/>
              </a:rPr>
              <a:t>Website:	https://</a:t>
            </a:r>
            <a:r>
              <a:rPr kumimoji="0" lang="en-US" altLang="ru-RU" dirty="0" err="1">
                <a:latin typeface="Trebuchet MS" panose="020B0703020202090204" pitchFamily="34" charset="0"/>
              </a:rPr>
              <a:t>controlio.net</a:t>
            </a:r>
            <a:endParaRPr kumimoji="0" lang="en-US" altLang="ru-RU" dirty="0">
              <a:latin typeface="Trebuchet MS" panose="020B0703020202090204" pitchFamily="34" charset="0"/>
            </a:endParaRPr>
          </a:p>
          <a:p>
            <a:pPr eaLnBrk="1" hangingPunct="1">
              <a:spcBef>
                <a:spcPct val="20000"/>
              </a:spcBef>
              <a:buClr>
                <a:srgbClr val="FF0000"/>
              </a:buClr>
              <a:buFont typeface="Wingdings" pitchFamily="2" charset="2"/>
              <a:buNone/>
            </a:pPr>
            <a:endParaRPr kumimoji="0" lang="en-US" altLang="ru-RU" dirty="0">
              <a:latin typeface="Trebuchet MS" panose="020B0703020202090204" pitchFamily="34" charset="0"/>
            </a:endParaRPr>
          </a:p>
          <a:p>
            <a:pPr eaLnBrk="1" hangingPunct="1">
              <a:spcBef>
                <a:spcPct val="20000"/>
              </a:spcBef>
              <a:buClr>
                <a:srgbClr val="FF0000"/>
              </a:buClr>
              <a:buFont typeface="Wingdings" pitchFamily="2" charset="2"/>
              <a:buNone/>
            </a:pPr>
            <a:r>
              <a:rPr kumimoji="0" lang="en-US" altLang="ru-RU" dirty="0">
                <a:latin typeface="Trebuchet MS" panose="020B0703020202090204" pitchFamily="34" charset="0"/>
              </a:rPr>
              <a:t>E-mail:	</a:t>
            </a:r>
            <a:r>
              <a:rPr kumimoji="0" lang="en-US" altLang="ru-RU" dirty="0" err="1">
                <a:latin typeface="Trebuchet MS" panose="020B0703020202090204" pitchFamily="34" charset="0"/>
              </a:rPr>
              <a:t>support@controlio.net</a:t>
            </a:r>
            <a:endParaRPr kumimoji="0" lang="en-US" altLang="ru-RU" dirty="0">
              <a:latin typeface="Trebuchet MS" panose="020B0703020202090204" pitchFamily="34" charset="0"/>
            </a:endParaRPr>
          </a:p>
          <a:p>
            <a:pPr eaLnBrk="1" hangingPunct="1">
              <a:spcBef>
                <a:spcPct val="20000"/>
              </a:spcBef>
              <a:buClr>
                <a:srgbClr val="FF0000"/>
              </a:buClr>
              <a:buFont typeface="Wingdings" pitchFamily="2" charset="2"/>
              <a:buNone/>
            </a:pPr>
            <a:endParaRPr kumimoji="0" lang="en-US" altLang="ru-RU" dirty="0">
              <a:latin typeface="Trebuchet MS" panose="020B0703020202090204" pitchFamily="34" charset="0"/>
            </a:endParaRPr>
          </a:p>
          <a:p>
            <a:pPr eaLnBrk="1" hangingPunct="1">
              <a:spcBef>
                <a:spcPct val="20000"/>
              </a:spcBef>
              <a:buClr>
                <a:srgbClr val="FF0000"/>
              </a:buClr>
            </a:pPr>
            <a:r>
              <a:rPr kumimoji="0" lang="en-US" altLang="ru-RU" dirty="0">
                <a:latin typeface="Trebuchet MS" panose="020B0703020202090204" pitchFamily="34" charset="0"/>
              </a:rPr>
              <a:t>Phone:	 800.470.9165         </a:t>
            </a:r>
            <a:r>
              <a:rPr kumimoji="0" lang="en-US" altLang="ru-RU" sz="2000" dirty="0">
                <a:latin typeface="Trebuchet MS" panose="020B0703020202090204" pitchFamily="34" charset="0"/>
              </a:rPr>
              <a:t>(for calls from inside the U.S.)</a:t>
            </a:r>
            <a:endParaRPr kumimoji="0" lang="en-US" altLang="ru-RU" dirty="0">
              <a:latin typeface="Trebuchet MS" panose="020B0703020202090204" pitchFamily="34" charset="0"/>
            </a:endParaRPr>
          </a:p>
          <a:p>
            <a:pPr>
              <a:spcBef>
                <a:spcPct val="20000"/>
              </a:spcBef>
              <a:buClr>
                <a:srgbClr val="FF0000"/>
              </a:buClr>
            </a:pPr>
            <a:r>
              <a:rPr kumimoji="0" lang="en-US" altLang="ru-RU" dirty="0">
                <a:latin typeface="Trebuchet MS" panose="020B0703020202090204" pitchFamily="34" charset="0"/>
              </a:rPr>
              <a:t>			+</a:t>
            </a:r>
            <a:r>
              <a:rPr lang="ru-US" dirty="0"/>
              <a:t>1.619.393.3799</a:t>
            </a:r>
            <a:r>
              <a:rPr kumimoji="0" lang="en-US" altLang="ru-RU" dirty="0">
                <a:latin typeface="Trebuchet MS" panose="020B0703020202090204" pitchFamily="34" charset="0"/>
              </a:rPr>
              <a:t>     </a:t>
            </a:r>
            <a:r>
              <a:rPr kumimoji="0" lang="en-US" altLang="ru-RU" sz="2000" dirty="0">
                <a:latin typeface="Trebuchet MS" panose="020B0703020202090204" pitchFamily="34" charset="0"/>
              </a:rPr>
              <a:t>(for calls from outside the U.S.)</a:t>
            </a:r>
            <a:endParaRPr kumimoji="0" lang="en-US" altLang="ru-RU" dirty="0">
              <a:latin typeface="Trebuchet MS" panose="020B0703020202090204" pitchFamily="34" charset="0"/>
            </a:endParaRPr>
          </a:p>
        </p:txBody>
      </p:sp>
      <p:pic>
        <p:nvPicPr>
          <p:cNvPr id="7" name="Рисунок 6">
            <a:extLst>
              <a:ext uri="{FF2B5EF4-FFF2-40B4-BE49-F238E27FC236}">
                <a16:creationId xmlns:a16="http://schemas.microsoft.com/office/drawing/2014/main" id="{66BF1FBC-C654-494D-B77B-B807B9C03846}"/>
              </a:ext>
            </a:extLst>
          </p:cNvPr>
          <p:cNvPicPr>
            <a:picLocks noChangeAspect="1"/>
          </p:cNvPicPr>
          <p:nvPr/>
        </p:nvPicPr>
        <p:blipFill>
          <a:blip r:embed="rId2"/>
          <a:stretch>
            <a:fillRect/>
          </a:stretch>
        </p:blipFill>
        <p:spPr>
          <a:xfrm>
            <a:off x="10130483" y="6176963"/>
            <a:ext cx="2061517" cy="681037"/>
          </a:xfrm>
          <a:prstGeom prst="rect">
            <a:avLst/>
          </a:prstGeom>
        </p:spPr>
      </p:pic>
    </p:spTree>
    <p:extLst>
      <p:ext uri="{BB962C8B-B14F-4D97-AF65-F5344CB8AC3E}">
        <p14:creationId xmlns:p14="http://schemas.microsoft.com/office/powerpoint/2010/main" val="1824605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5E42BF-D19D-DC4C-9071-60DC251E149A}"/>
              </a:ext>
            </a:extLst>
          </p:cNvPr>
          <p:cNvSpPr>
            <a:spLocks noGrp="1"/>
          </p:cNvSpPr>
          <p:nvPr>
            <p:ph type="title"/>
          </p:nvPr>
        </p:nvSpPr>
        <p:spPr/>
        <p:txBody>
          <a:bodyPr anchor="ctr"/>
          <a:lstStyle/>
          <a:p>
            <a:r>
              <a:rPr kumimoji="0" lang="en-US" altLang="ru-RU" dirty="0"/>
              <a:t>Who benefits from </a:t>
            </a:r>
            <a:r>
              <a:rPr kumimoji="0" lang="en-US" altLang="ru-RU" dirty="0" err="1"/>
              <a:t>Controlio</a:t>
            </a:r>
            <a:r>
              <a:rPr kumimoji="0" lang="en-US" altLang="ru-RU" dirty="0"/>
              <a:t>?</a:t>
            </a:r>
            <a:endParaRPr lang="ru-RU" dirty="0"/>
          </a:p>
        </p:txBody>
      </p:sp>
      <p:sp>
        <p:nvSpPr>
          <p:cNvPr id="3" name="Объект 2">
            <a:extLst>
              <a:ext uri="{FF2B5EF4-FFF2-40B4-BE49-F238E27FC236}">
                <a16:creationId xmlns:a16="http://schemas.microsoft.com/office/drawing/2014/main" id="{4D1E817F-2459-D744-979E-2A490F899347}"/>
              </a:ext>
            </a:extLst>
          </p:cNvPr>
          <p:cNvSpPr>
            <a:spLocks noGrp="1"/>
          </p:cNvSpPr>
          <p:nvPr>
            <p:ph idx="1"/>
          </p:nvPr>
        </p:nvSpPr>
        <p:spPr/>
        <p:txBody>
          <a:bodyPr>
            <a:normAutofit fontScale="92500" lnSpcReduction="10000"/>
          </a:bodyPr>
          <a:lstStyle/>
          <a:p>
            <a:r>
              <a:rPr lang="en-US" dirty="0"/>
              <a:t>Middle and Top Managers: View and manage how employees (in-office and remote) use their working hours</a:t>
            </a:r>
          </a:p>
          <a:p>
            <a:endParaRPr lang="en-US" dirty="0"/>
          </a:p>
          <a:p>
            <a:r>
              <a:rPr lang="en-US" dirty="0"/>
              <a:t>HR department: Redistribute workload between employees &amp; detect who has a burnout risk.</a:t>
            </a:r>
          </a:p>
          <a:p>
            <a:pPr marL="0" indent="0">
              <a:buNone/>
            </a:pPr>
            <a:endParaRPr lang="en-US" dirty="0"/>
          </a:p>
          <a:p>
            <a:r>
              <a:rPr lang="en-US" dirty="0"/>
              <a:t>IT specialists: Investigate insider threats, control internet &amp; computer use, and detect unused licensed applications.</a:t>
            </a:r>
          </a:p>
          <a:p>
            <a:endParaRPr lang="en-US" dirty="0"/>
          </a:p>
          <a:p>
            <a:r>
              <a:rPr lang="en-US" dirty="0"/>
              <a:t>Employee: Self-monitor to achieve a sustainable level of productivity improvement.</a:t>
            </a:r>
          </a:p>
          <a:p>
            <a:endParaRPr lang="ru-RU" dirty="0"/>
          </a:p>
        </p:txBody>
      </p:sp>
      <p:pic>
        <p:nvPicPr>
          <p:cNvPr id="6" name="Рисунок 5">
            <a:extLst>
              <a:ext uri="{FF2B5EF4-FFF2-40B4-BE49-F238E27FC236}">
                <a16:creationId xmlns:a16="http://schemas.microsoft.com/office/drawing/2014/main" id="{AE47F11B-DA80-974F-91B4-12F644F6D5E7}"/>
              </a:ext>
            </a:extLst>
          </p:cNvPr>
          <p:cNvPicPr>
            <a:picLocks noChangeAspect="1"/>
          </p:cNvPicPr>
          <p:nvPr/>
        </p:nvPicPr>
        <p:blipFill>
          <a:blip r:embed="rId2"/>
          <a:stretch>
            <a:fillRect/>
          </a:stretch>
        </p:blipFill>
        <p:spPr>
          <a:xfrm>
            <a:off x="10130483" y="6176963"/>
            <a:ext cx="2061517" cy="681037"/>
          </a:xfrm>
          <a:prstGeom prst="rect">
            <a:avLst/>
          </a:prstGeom>
        </p:spPr>
      </p:pic>
    </p:spTree>
    <p:extLst>
      <p:ext uri="{BB962C8B-B14F-4D97-AF65-F5344CB8AC3E}">
        <p14:creationId xmlns:p14="http://schemas.microsoft.com/office/powerpoint/2010/main" val="2120799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0FD3D90-A2D2-9947-941F-AAAC8353C469}"/>
              </a:ext>
            </a:extLst>
          </p:cNvPr>
          <p:cNvSpPr>
            <a:spLocks noGrp="1"/>
          </p:cNvSpPr>
          <p:nvPr>
            <p:ph type="title"/>
          </p:nvPr>
        </p:nvSpPr>
        <p:spPr/>
        <p:txBody>
          <a:bodyPr/>
          <a:lstStyle/>
          <a:p>
            <a:r>
              <a:rPr kumimoji="0" lang="en-US" altLang="ru-RU" dirty="0"/>
              <a:t>Which productivity challenges does </a:t>
            </a:r>
            <a:r>
              <a:rPr kumimoji="0" lang="en-US" altLang="ru-RU" dirty="0" err="1"/>
              <a:t>Controlio</a:t>
            </a:r>
            <a:r>
              <a:rPr kumimoji="0" lang="en-US" altLang="ru-RU" dirty="0"/>
              <a:t> address?</a:t>
            </a:r>
            <a:endParaRPr lang="ru-RU" dirty="0"/>
          </a:p>
        </p:txBody>
      </p:sp>
      <p:sp>
        <p:nvSpPr>
          <p:cNvPr id="3" name="Объект 2">
            <a:extLst>
              <a:ext uri="{FF2B5EF4-FFF2-40B4-BE49-F238E27FC236}">
                <a16:creationId xmlns:a16="http://schemas.microsoft.com/office/drawing/2014/main" id="{3562EC3C-AD04-2841-9D23-0B4BB5FEC941}"/>
              </a:ext>
            </a:extLst>
          </p:cNvPr>
          <p:cNvSpPr>
            <a:spLocks noGrp="1"/>
          </p:cNvSpPr>
          <p:nvPr>
            <p:ph idx="1"/>
          </p:nvPr>
        </p:nvSpPr>
        <p:spPr/>
        <p:txBody>
          <a:bodyPr>
            <a:normAutofit fontScale="70000" lnSpcReduction="20000"/>
          </a:bodyPr>
          <a:lstStyle/>
          <a:p>
            <a:pPr marL="0" indent="0">
              <a:lnSpc>
                <a:spcPct val="150000"/>
              </a:lnSpc>
              <a:spcBef>
                <a:spcPct val="20000"/>
              </a:spcBef>
              <a:buClr>
                <a:srgbClr val="FF0000"/>
              </a:buClr>
              <a:buNone/>
            </a:pPr>
            <a:r>
              <a:rPr lang="en-US" altLang="ru-RU" i="1" dirty="0">
                <a:latin typeface="Trebuchet MS" panose="020B0703020202090204" pitchFamily="34" charset="0"/>
              </a:rPr>
              <a:t>Get answers to the following questions:</a:t>
            </a:r>
          </a:p>
          <a:p>
            <a:pPr>
              <a:lnSpc>
                <a:spcPct val="150000"/>
              </a:lnSpc>
              <a:spcBef>
                <a:spcPct val="20000"/>
              </a:spcBef>
              <a:buClr>
                <a:srgbClr val="FF0000"/>
              </a:buClr>
              <a:buFont typeface="Wingdings" pitchFamily="2" charset="2"/>
              <a:buChar char="§"/>
            </a:pPr>
            <a:endParaRPr lang="en-US" altLang="ru-RU" dirty="0">
              <a:latin typeface="Trebuchet MS" panose="020B0703020202090204" pitchFamily="34" charset="0"/>
            </a:endParaRPr>
          </a:p>
          <a:p>
            <a:pPr>
              <a:lnSpc>
                <a:spcPct val="150000"/>
              </a:lnSpc>
              <a:spcBef>
                <a:spcPct val="20000"/>
              </a:spcBef>
              <a:buClr>
                <a:srgbClr val="FF0000"/>
              </a:buClr>
              <a:buFont typeface="Wingdings" pitchFamily="2" charset="2"/>
              <a:buChar char="§"/>
            </a:pPr>
            <a:r>
              <a:rPr lang="en-US" altLang="ru-RU" dirty="0">
                <a:latin typeface="Trebuchet MS" panose="020B0703020202090204" pitchFamily="34" charset="0"/>
              </a:rPr>
              <a:t>Are my employees (in-office &amp; remote) productive?</a:t>
            </a:r>
          </a:p>
          <a:p>
            <a:pPr>
              <a:lnSpc>
                <a:spcPct val="150000"/>
              </a:lnSpc>
              <a:spcBef>
                <a:spcPct val="20000"/>
              </a:spcBef>
              <a:buClr>
                <a:srgbClr val="FF0000"/>
              </a:buClr>
              <a:buFont typeface="Wingdings" pitchFamily="2" charset="2"/>
              <a:buChar char="§"/>
            </a:pPr>
            <a:r>
              <a:rPr lang="en-US" altLang="ru-RU" dirty="0">
                <a:latin typeface="Trebuchet MS" panose="020B0703020202090204" pitchFamily="34" charset="0"/>
              </a:rPr>
              <a:t>Which websites do your employees devote most time to?</a:t>
            </a:r>
          </a:p>
          <a:p>
            <a:pPr>
              <a:lnSpc>
                <a:spcPct val="150000"/>
              </a:lnSpc>
              <a:spcBef>
                <a:spcPct val="20000"/>
              </a:spcBef>
              <a:buClr>
                <a:srgbClr val="FF0000"/>
              </a:buClr>
              <a:buFont typeface="Wingdings" pitchFamily="2" charset="2"/>
              <a:buChar char="§"/>
            </a:pPr>
            <a:r>
              <a:rPr lang="en-US" altLang="ru-RU" dirty="0">
                <a:latin typeface="Trebuchet MS" panose="020B0703020202090204" pitchFamily="34" charset="0"/>
              </a:rPr>
              <a:t>How many hours has an employee worked (Daily/Weekly/Monthly)?</a:t>
            </a:r>
          </a:p>
          <a:p>
            <a:pPr>
              <a:lnSpc>
                <a:spcPct val="150000"/>
              </a:lnSpc>
              <a:spcBef>
                <a:spcPct val="20000"/>
              </a:spcBef>
              <a:buClr>
                <a:srgbClr val="FF0000"/>
              </a:buClr>
              <a:buFont typeface="Wingdings" pitchFamily="2" charset="2"/>
              <a:buChar char="§"/>
            </a:pPr>
            <a:r>
              <a:rPr lang="en-US" altLang="ru-RU" dirty="0">
                <a:latin typeface="Trebuchet MS" panose="020B0703020202090204" pitchFamily="34" charset="0"/>
              </a:rPr>
              <a:t>Who of your employees spends most time using chats and playing games?</a:t>
            </a:r>
          </a:p>
          <a:p>
            <a:pPr>
              <a:lnSpc>
                <a:spcPct val="150000"/>
              </a:lnSpc>
              <a:spcBef>
                <a:spcPct val="20000"/>
              </a:spcBef>
              <a:buClr>
                <a:srgbClr val="FF0000"/>
              </a:buClr>
              <a:buFont typeface="Wingdings" pitchFamily="2" charset="2"/>
              <a:buChar char="§"/>
            </a:pPr>
            <a:r>
              <a:rPr lang="en-US" altLang="ru-RU" dirty="0">
                <a:latin typeface="Trebuchet MS" panose="020B0703020202090204" pitchFamily="34" charset="0"/>
              </a:rPr>
              <a:t>Are the employees using the computer or are they distracted by some other business?</a:t>
            </a:r>
          </a:p>
          <a:p>
            <a:pPr>
              <a:lnSpc>
                <a:spcPct val="150000"/>
              </a:lnSpc>
              <a:spcBef>
                <a:spcPct val="20000"/>
              </a:spcBef>
              <a:buClr>
                <a:srgbClr val="FF0000"/>
              </a:buClr>
              <a:buFont typeface="Wingdings" pitchFamily="2" charset="2"/>
              <a:buChar char="§"/>
            </a:pPr>
            <a:r>
              <a:rPr lang="en-US" altLang="ru-RU" dirty="0">
                <a:latin typeface="Trebuchet MS" panose="020B0703020202090204" pitchFamily="34" charset="0"/>
              </a:rPr>
              <a:t>At which hours/days is the employee active the most or the least?</a:t>
            </a:r>
          </a:p>
          <a:p>
            <a:pPr>
              <a:lnSpc>
                <a:spcPct val="150000"/>
              </a:lnSpc>
              <a:spcBef>
                <a:spcPct val="20000"/>
              </a:spcBef>
              <a:buClr>
                <a:srgbClr val="FF0000"/>
              </a:buClr>
              <a:buFont typeface="Wingdings" pitchFamily="2" charset="2"/>
              <a:buChar char="§"/>
            </a:pPr>
            <a:r>
              <a:rPr lang="en-US" altLang="ru-RU" dirty="0">
                <a:latin typeface="Trebuchet MS" panose="020B0703020202090204" pitchFamily="34" charset="0"/>
              </a:rPr>
              <a:t>Who comes late for work &amp; who leaves early? </a:t>
            </a:r>
          </a:p>
          <a:p>
            <a:pPr marL="0" indent="0">
              <a:buNone/>
            </a:pPr>
            <a:endParaRPr lang="ru-RU" dirty="0"/>
          </a:p>
        </p:txBody>
      </p:sp>
      <p:pic>
        <p:nvPicPr>
          <p:cNvPr id="6" name="Рисунок 5">
            <a:extLst>
              <a:ext uri="{FF2B5EF4-FFF2-40B4-BE49-F238E27FC236}">
                <a16:creationId xmlns:a16="http://schemas.microsoft.com/office/drawing/2014/main" id="{75A5515B-0F52-E642-AD27-4C8986F94244}"/>
              </a:ext>
            </a:extLst>
          </p:cNvPr>
          <p:cNvPicPr>
            <a:picLocks noChangeAspect="1"/>
          </p:cNvPicPr>
          <p:nvPr/>
        </p:nvPicPr>
        <p:blipFill>
          <a:blip r:embed="rId2"/>
          <a:stretch>
            <a:fillRect/>
          </a:stretch>
        </p:blipFill>
        <p:spPr>
          <a:xfrm>
            <a:off x="10130483" y="6176963"/>
            <a:ext cx="2061517" cy="681037"/>
          </a:xfrm>
          <a:prstGeom prst="rect">
            <a:avLst/>
          </a:prstGeom>
        </p:spPr>
      </p:pic>
    </p:spTree>
    <p:extLst>
      <p:ext uri="{BB962C8B-B14F-4D97-AF65-F5344CB8AC3E}">
        <p14:creationId xmlns:p14="http://schemas.microsoft.com/office/powerpoint/2010/main" val="1467868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C49620-D03C-1744-9024-A9938FDD3E93}"/>
              </a:ext>
            </a:extLst>
          </p:cNvPr>
          <p:cNvSpPr>
            <a:spLocks noGrp="1"/>
          </p:cNvSpPr>
          <p:nvPr>
            <p:ph type="title"/>
          </p:nvPr>
        </p:nvSpPr>
        <p:spPr/>
        <p:txBody>
          <a:bodyPr/>
          <a:lstStyle/>
          <a:p>
            <a:r>
              <a:rPr kumimoji="0" lang="en-US" altLang="ru-RU" dirty="0"/>
              <a:t>How does it work?</a:t>
            </a:r>
            <a:endParaRPr lang="ru-RU" dirty="0"/>
          </a:p>
        </p:txBody>
      </p:sp>
      <p:pic>
        <p:nvPicPr>
          <p:cNvPr id="9" name="Рисунок 8">
            <a:extLst>
              <a:ext uri="{FF2B5EF4-FFF2-40B4-BE49-F238E27FC236}">
                <a16:creationId xmlns:a16="http://schemas.microsoft.com/office/drawing/2014/main" id="{D91287D2-2697-9143-9883-53F930B45653}"/>
              </a:ext>
            </a:extLst>
          </p:cNvPr>
          <p:cNvPicPr>
            <a:picLocks noChangeAspect="1"/>
          </p:cNvPicPr>
          <p:nvPr/>
        </p:nvPicPr>
        <p:blipFill>
          <a:blip r:embed="rId3"/>
          <a:stretch>
            <a:fillRect/>
          </a:stretch>
        </p:blipFill>
        <p:spPr>
          <a:xfrm>
            <a:off x="10130483" y="6176963"/>
            <a:ext cx="2061517" cy="681037"/>
          </a:xfrm>
          <a:prstGeom prst="rect">
            <a:avLst/>
          </a:prstGeom>
        </p:spPr>
      </p:pic>
      <p:pic>
        <p:nvPicPr>
          <p:cNvPr id="5" name="Picture 2" descr="Cloud">
            <a:extLst>
              <a:ext uri="{FF2B5EF4-FFF2-40B4-BE49-F238E27FC236}">
                <a16:creationId xmlns:a16="http://schemas.microsoft.com/office/drawing/2014/main" id="{C41B28D3-9138-DF48-BAD7-103BB03D5A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891" y="1690688"/>
            <a:ext cx="5831972" cy="4250737"/>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a16="http://schemas.microsoft.com/office/drawing/2014/main" id="{68189494-4E85-C64B-9139-0AE247A19FF4}"/>
              </a:ext>
            </a:extLst>
          </p:cNvPr>
          <p:cNvPicPr>
            <a:picLocks noChangeAspect="1"/>
          </p:cNvPicPr>
          <p:nvPr/>
        </p:nvPicPr>
        <p:blipFill>
          <a:blip r:embed="rId5"/>
          <a:stretch>
            <a:fillRect/>
          </a:stretch>
        </p:blipFill>
        <p:spPr>
          <a:xfrm>
            <a:off x="213317" y="6176963"/>
            <a:ext cx="534829" cy="320898"/>
          </a:xfrm>
          <a:prstGeom prst="rect">
            <a:avLst/>
          </a:prstGeom>
        </p:spPr>
      </p:pic>
    </p:spTree>
    <p:extLst>
      <p:ext uri="{BB962C8B-B14F-4D97-AF65-F5344CB8AC3E}">
        <p14:creationId xmlns:p14="http://schemas.microsoft.com/office/powerpoint/2010/main" val="2643918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E1138965-0FF1-5249-9880-317B381B99DC}"/>
              </a:ext>
            </a:extLst>
          </p:cNvPr>
          <p:cNvSpPr>
            <a:spLocks noGrp="1"/>
          </p:cNvSpPr>
          <p:nvPr>
            <p:ph type="title"/>
          </p:nvPr>
        </p:nvSpPr>
        <p:spPr>
          <a:xfrm>
            <a:off x="838199" y="345406"/>
            <a:ext cx="10515600" cy="1325563"/>
          </a:xfrm>
        </p:spPr>
        <p:txBody>
          <a:bodyPr/>
          <a:lstStyle/>
          <a:p>
            <a:r>
              <a:rPr kumimoji="0" lang="en-US" altLang="ru-RU" dirty="0"/>
              <a:t>Deployment Options</a:t>
            </a:r>
            <a:endParaRPr lang="ru-RU" dirty="0"/>
          </a:p>
        </p:txBody>
      </p:sp>
      <p:pic>
        <p:nvPicPr>
          <p:cNvPr id="8" name="Рисунок 8">
            <a:extLst>
              <a:ext uri="{FF2B5EF4-FFF2-40B4-BE49-F238E27FC236}">
                <a16:creationId xmlns:a16="http://schemas.microsoft.com/office/drawing/2014/main" id="{E4986B1E-C0CD-4366-946D-D654C443C7A8}"/>
              </a:ext>
            </a:extLst>
          </p:cNvPr>
          <p:cNvPicPr>
            <a:picLocks noChangeAspect="1"/>
          </p:cNvPicPr>
          <p:nvPr/>
        </p:nvPicPr>
        <p:blipFill>
          <a:blip r:embed="rId3"/>
          <a:stretch>
            <a:fillRect/>
          </a:stretch>
        </p:blipFill>
        <p:spPr>
          <a:xfrm>
            <a:off x="10130483" y="6176963"/>
            <a:ext cx="2061517" cy="681037"/>
          </a:xfrm>
          <a:prstGeom prst="rect">
            <a:avLst/>
          </a:prstGeom>
        </p:spPr>
      </p:pic>
      <p:pic>
        <p:nvPicPr>
          <p:cNvPr id="6" name="Объект 5">
            <a:extLst>
              <a:ext uri="{FF2B5EF4-FFF2-40B4-BE49-F238E27FC236}">
                <a16:creationId xmlns:a16="http://schemas.microsoft.com/office/drawing/2014/main" id="{864240BB-92C0-534E-9A4A-89F37B720FA4}"/>
              </a:ext>
            </a:extLst>
          </p:cNvPr>
          <p:cNvPicPr>
            <a:picLocks noGrp="1" noChangeAspect="1"/>
          </p:cNvPicPr>
          <p:nvPr>
            <p:ph idx="1"/>
          </p:nvPr>
        </p:nvPicPr>
        <p:blipFill>
          <a:blip r:embed="rId4"/>
          <a:stretch>
            <a:fillRect/>
          </a:stretch>
        </p:blipFill>
        <p:spPr>
          <a:xfrm>
            <a:off x="838199" y="1480343"/>
            <a:ext cx="10406744" cy="4601881"/>
          </a:xfrm>
        </p:spPr>
      </p:pic>
    </p:spTree>
    <p:extLst>
      <p:ext uri="{BB962C8B-B14F-4D97-AF65-F5344CB8AC3E}">
        <p14:creationId xmlns:p14="http://schemas.microsoft.com/office/powerpoint/2010/main" val="2544276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FD8087-C436-D041-9F15-498EF22C00F9}"/>
              </a:ext>
            </a:extLst>
          </p:cNvPr>
          <p:cNvSpPr>
            <a:spLocks noGrp="1"/>
          </p:cNvSpPr>
          <p:nvPr>
            <p:ph type="title"/>
          </p:nvPr>
        </p:nvSpPr>
        <p:spPr/>
        <p:txBody>
          <a:bodyPr/>
          <a:lstStyle/>
          <a:p>
            <a:r>
              <a:rPr lang="en-US" dirty="0"/>
              <a:t>Productivity: Statistics</a:t>
            </a:r>
            <a:endParaRPr lang="ru-RU" dirty="0"/>
          </a:p>
        </p:txBody>
      </p:sp>
      <p:sp>
        <p:nvSpPr>
          <p:cNvPr id="3" name="Объект 2">
            <a:extLst>
              <a:ext uri="{FF2B5EF4-FFF2-40B4-BE49-F238E27FC236}">
                <a16:creationId xmlns:a16="http://schemas.microsoft.com/office/drawing/2014/main" id="{16EBCBE4-798D-6B4A-B7CB-539814BBE7F8}"/>
              </a:ext>
            </a:extLst>
          </p:cNvPr>
          <p:cNvSpPr>
            <a:spLocks noGrp="1"/>
          </p:cNvSpPr>
          <p:nvPr>
            <p:ph idx="1"/>
          </p:nvPr>
        </p:nvSpPr>
        <p:spPr>
          <a:xfrm>
            <a:off x="7873139" y="2200477"/>
            <a:ext cx="3480661" cy="3743729"/>
          </a:xfrm>
        </p:spPr>
        <p:txBody>
          <a:bodyPr>
            <a:normAutofit/>
          </a:bodyPr>
          <a:lstStyle/>
          <a:p>
            <a:r>
              <a:rPr lang="en-US" sz="2000" dirty="0">
                <a:solidFill>
                  <a:schemeClr val="tx1">
                    <a:lumMod val="65000"/>
                    <a:lumOff val="35000"/>
                  </a:schemeClr>
                </a:solidFill>
              </a:rPr>
              <a:t>Automatic categorization of productive &amp; distractive activities.</a:t>
            </a:r>
          </a:p>
          <a:p>
            <a:endParaRPr lang="ru-RU" sz="2000" dirty="0">
              <a:solidFill>
                <a:schemeClr val="tx1">
                  <a:lumMod val="65000"/>
                  <a:lumOff val="35000"/>
                </a:schemeClr>
              </a:solidFill>
            </a:endParaRPr>
          </a:p>
          <a:p>
            <a:r>
              <a:rPr lang="en-US" sz="2000" dirty="0">
                <a:solidFill>
                  <a:schemeClr val="tx1">
                    <a:lumMod val="65000"/>
                    <a:lumOff val="35000"/>
                  </a:schemeClr>
                </a:solidFill>
              </a:rPr>
              <a:t>Productivity score calculation for users and departments.</a:t>
            </a:r>
          </a:p>
          <a:p>
            <a:endParaRPr lang="ru-RU" sz="2000" dirty="0">
              <a:solidFill>
                <a:schemeClr val="tx1">
                  <a:lumMod val="65000"/>
                  <a:lumOff val="35000"/>
                </a:schemeClr>
              </a:solidFill>
            </a:endParaRPr>
          </a:p>
          <a:p>
            <a:r>
              <a:rPr lang="en-US" sz="2000" dirty="0">
                <a:solidFill>
                  <a:schemeClr val="tx1">
                    <a:lumMod val="65000"/>
                    <a:lumOff val="35000"/>
                  </a:schemeClr>
                </a:solidFill>
              </a:rPr>
              <a:t>Active (employee is using the computer) and Idle (away) time tracking.</a:t>
            </a:r>
            <a:endParaRPr lang="ru-RU" sz="2000" dirty="0">
              <a:solidFill>
                <a:schemeClr val="tx1">
                  <a:lumMod val="65000"/>
                  <a:lumOff val="35000"/>
                </a:schemeClr>
              </a:solidFill>
            </a:endParaRPr>
          </a:p>
        </p:txBody>
      </p:sp>
      <p:pic>
        <p:nvPicPr>
          <p:cNvPr id="5" name="Рисунок 4">
            <a:extLst>
              <a:ext uri="{FF2B5EF4-FFF2-40B4-BE49-F238E27FC236}">
                <a16:creationId xmlns:a16="http://schemas.microsoft.com/office/drawing/2014/main" id="{E17D90A4-3BC3-3646-A706-AF04058E7718}"/>
              </a:ext>
            </a:extLst>
          </p:cNvPr>
          <p:cNvPicPr>
            <a:picLocks noChangeAspect="1"/>
          </p:cNvPicPr>
          <p:nvPr/>
        </p:nvPicPr>
        <p:blipFill>
          <a:blip r:embed="rId2"/>
          <a:stretch>
            <a:fillRect/>
          </a:stretch>
        </p:blipFill>
        <p:spPr>
          <a:xfrm>
            <a:off x="838200" y="2045306"/>
            <a:ext cx="6451600" cy="3898900"/>
          </a:xfrm>
          <a:prstGeom prst="rect">
            <a:avLst/>
          </a:prstGeom>
        </p:spPr>
      </p:pic>
      <p:pic>
        <p:nvPicPr>
          <p:cNvPr id="6" name="Рисунок 5">
            <a:extLst>
              <a:ext uri="{FF2B5EF4-FFF2-40B4-BE49-F238E27FC236}">
                <a16:creationId xmlns:a16="http://schemas.microsoft.com/office/drawing/2014/main" id="{45F940F1-E8D1-1646-B3D2-2C22C71DC047}"/>
              </a:ext>
            </a:extLst>
          </p:cNvPr>
          <p:cNvPicPr>
            <a:picLocks noChangeAspect="1"/>
          </p:cNvPicPr>
          <p:nvPr/>
        </p:nvPicPr>
        <p:blipFill>
          <a:blip r:embed="rId3"/>
          <a:stretch>
            <a:fillRect/>
          </a:stretch>
        </p:blipFill>
        <p:spPr>
          <a:xfrm>
            <a:off x="10130483" y="6176963"/>
            <a:ext cx="2061517" cy="681037"/>
          </a:xfrm>
          <a:prstGeom prst="rect">
            <a:avLst/>
          </a:prstGeom>
        </p:spPr>
      </p:pic>
    </p:spTree>
    <p:extLst>
      <p:ext uri="{BB962C8B-B14F-4D97-AF65-F5344CB8AC3E}">
        <p14:creationId xmlns:p14="http://schemas.microsoft.com/office/powerpoint/2010/main" val="3349013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FD8087-C436-D041-9F15-498EF22C00F9}"/>
              </a:ext>
            </a:extLst>
          </p:cNvPr>
          <p:cNvSpPr>
            <a:spLocks noGrp="1"/>
          </p:cNvSpPr>
          <p:nvPr>
            <p:ph type="title"/>
          </p:nvPr>
        </p:nvSpPr>
        <p:spPr/>
        <p:txBody>
          <a:bodyPr/>
          <a:lstStyle/>
          <a:p>
            <a:r>
              <a:rPr lang="en-US" dirty="0"/>
              <a:t>Productivity: Statistics</a:t>
            </a:r>
            <a:endParaRPr lang="ru-RU" dirty="0"/>
          </a:p>
        </p:txBody>
      </p:sp>
      <p:sp>
        <p:nvSpPr>
          <p:cNvPr id="3" name="Объект 2">
            <a:extLst>
              <a:ext uri="{FF2B5EF4-FFF2-40B4-BE49-F238E27FC236}">
                <a16:creationId xmlns:a16="http://schemas.microsoft.com/office/drawing/2014/main" id="{16EBCBE4-798D-6B4A-B7CB-539814BBE7F8}"/>
              </a:ext>
            </a:extLst>
          </p:cNvPr>
          <p:cNvSpPr>
            <a:spLocks noGrp="1"/>
          </p:cNvSpPr>
          <p:nvPr>
            <p:ph idx="1"/>
          </p:nvPr>
        </p:nvSpPr>
        <p:spPr>
          <a:xfrm>
            <a:off x="7873139" y="2200477"/>
            <a:ext cx="3480661" cy="3743729"/>
          </a:xfrm>
        </p:spPr>
        <p:txBody>
          <a:bodyPr>
            <a:normAutofit/>
          </a:bodyPr>
          <a:lstStyle/>
          <a:p>
            <a:r>
              <a:rPr lang="en-US" sz="2000" dirty="0">
                <a:solidFill>
                  <a:schemeClr val="tx1">
                    <a:lumMod val="65000"/>
                    <a:lumOff val="35000"/>
                  </a:schemeClr>
                </a:solidFill>
              </a:rPr>
              <a:t>Automatic categorization of productive &amp; distractive activities.</a:t>
            </a:r>
            <a:endParaRPr lang="ru-RU" sz="2000" dirty="0">
              <a:solidFill>
                <a:schemeClr val="tx1">
                  <a:lumMod val="65000"/>
                  <a:lumOff val="35000"/>
                </a:schemeClr>
              </a:solidFill>
            </a:endParaRPr>
          </a:p>
          <a:p>
            <a:endParaRPr lang="en-US" sz="2000" dirty="0">
              <a:solidFill>
                <a:schemeClr val="tx1">
                  <a:lumMod val="65000"/>
                  <a:lumOff val="35000"/>
                </a:schemeClr>
              </a:solidFill>
            </a:endParaRPr>
          </a:p>
          <a:p>
            <a:r>
              <a:rPr lang="en-US" sz="2000" dirty="0">
                <a:solidFill>
                  <a:schemeClr val="tx1">
                    <a:lumMod val="65000"/>
                    <a:lumOff val="35000"/>
                  </a:schemeClr>
                </a:solidFill>
              </a:rPr>
              <a:t>Productivity score calculation for users and departments.</a:t>
            </a:r>
            <a:endParaRPr lang="ru-RU" sz="2000" dirty="0">
              <a:solidFill>
                <a:schemeClr val="tx1">
                  <a:lumMod val="65000"/>
                  <a:lumOff val="35000"/>
                </a:schemeClr>
              </a:solidFill>
            </a:endParaRPr>
          </a:p>
          <a:p>
            <a:endParaRPr lang="en-US" sz="2000" dirty="0">
              <a:solidFill>
                <a:schemeClr val="tx1">
                  <a:lumMod val="65000"/>
                  <a:lumOff val="35000"/>
                </a:schemeClr>
              </a:solidFill>
            </a:endParaRPr>
          </a:p>
          <a:p>
            <a:r>
              <a:rPr lang="en-US" sz="2000" dirty="0">
                <a:solidFill>
                  <a:schemeClr val="tx1">
                    <a:lumMod val="65000"/>
                    <a:lumOff val="35000"/>
                  </a:schemeClr>
                </a:solidFill>
              </a:rPr>
              <a:t>Active (employee is using the computer) and Idle (away) time tracking.</a:t>
            </a:r>
            <a:endParaRPr lang="ru-RU" sz="2000" dirty="0">
              <a:solidFill>
                <a:schemeClr val="tx1">
                  <a:lumMod val="65000"/>
                  <a:lumOff val="35000"/>
                </a:schemeClr>
              </a:solidFill>
            </a:endParaRPr>
          </a:p>
          <a:p>
            <a:pPr marL="0" indent="0">
              <a:buNone/>
            </a:pPr>
            <a:endParaRPr lang="ru-RU" dirty="0"/>
          </a:p>
        </p:txBody>
      </p:sp>
      <p:pic>
        <p:nvPicPr>
          <p:cNvPr id="6" name="Рисунок 5">
            <a:extLst>
              <a:ext uri="{FF2B5EF4-FFF2-40B4-BE49-F238E27FC236}">
                <a16:creationId xmlns:a16="http://schemas.microsoft.com/office/drawing/2014/main" id="{45F940F1-E8D1-1646-B3D2-2C22C71DC047}"/>
              </a:ext>
            </a:extLst>
          </p:cNvPr>
          <p:cNvPicPr>
            <a:picLocks noChangeAspect="1"/>
          </p:cNvPicPr>
          <p:nvPr/>
        </p:nvPicPr>
        <p:blipFill>
          <a:blip r:embed="rId2"/>
          <a:stretch>
            <a:fillRect/>
          </a:stretch>
        </p:blipFill>
        <p:spPr>
          <a:xfrm>
            <a:off x="10130483" y="6176963"/>
            <a:ext cx="2061517" cy="681037"/>
          </a:xfrm>
          <a:prstGeom prst="rect">
            <a:avLst/>
          </a:prstGeom>
        </p:spPr>
      </p:pic>
      <p:pic>
        <p:nvPicPr>
          <p:cNvPr id="9" name="Рисунок 8">
            <a:extLst>
              <a:ext uri="{FF2B5EF4-FFF2-40B4-BE49-F238E27FC236}">
                <a16:creationId xmlns:a16="http://schemas.microsoft.com/office/drawing/2014/main" id="{EF8FF620-ED43-2042-8C8A-817CA4170F82}"/>
              </a:ext>
            </a:extLst>
          </p:cNvPr>
          <p:cNvPicPr>
            <a:picLocks noChangeAspect="1"/>
          </p:cNvPicPr>
          <p:nvPr/>
        </p:nvPicPr>
        <p:blipFill>
          <a:blip r:embed="rId3"/>
          <a:stretch>
            <a:fillRect/>
          </a:stretch>
        </p:blipFill>
        <p:spPr>
          <a:xfrm>
            <a:off x="2953770" y="3032624"/>
            <a:ext cx="4731544" cy="2835382"/>
          </a:xfrm>
          <a:prstGeom prst="rect">
            <a:avLst/>
          </a:prstGeom>
        </p:spPr>
      </p:pic>
      <p:pic>
        <p:nvPicPr>
          <p:cNvPr id="7" name="Рисунок 6">
            <a:extLst>
              <a:ext uri="{FF2B5EF4-FFF2-40B4-BE49-F238E27FC236}">
                <a16:creationId xmlns:a16="http://schemas.microsoft.com/office/drawing/2014/main" id="{0A254546-04AC-8A48-B2A2-12DCBCA1BAC6}"/>
              </a:ext>
            </a:extLst>
          </p:cNvPr>
          <p:cNvPicPr>
            <a:picLocks noChangeAspect="1"/>
          </p:cNvPicPr>
          <p:nvPr/>
        </p:nvPicPr>
        <p:blipFill>
          <a:blip r:embed="rId4"/>
          <a:stretch>
            <a:fillRect/>
          </a:stretch>
        </p:blipFill>
        <p:spPr>
          <a:xfrm>
            <a:off x="477269" y="1653008"/>
            <a:ext cx="4953001" cy="2419333"/>
          </a:xfrm>
          <a:prstGeom prst="rect">
            <a:avLst/>
          </a:prstGeom>
        </p:spPr>
      </p:pic>
    </p:spTree>
    <p:extLst>
      <p:ext uri="{BB962C8B-B14F-4D97-AF65-F5344CB8AC3E}">
        <p14:creationId xmlns:p14="http://schemas.microsoft.com/office/powerpoint/2010/main" val="393135790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5150</TotalTime>
  <Words>1403</Words>
  <Application>Microsoft Macintosh PowerPoint</Application>
  <PresentationFormat>Широкоэкранный</PresentationFormat>
  <Paragraphs>172</Paragraphs>
  <Slides>33</Slides>
  <Notes>3</Notes>
  <HiddenSlides>0</HiddenSlides>
  <MMClips>1</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33</vt:i4>
      </vt:variant>
    </vt:vector>
  </HeadingPairs>
  <TitlesOfParts>
    <vt:vector size="39" baseType="lpstr">
      <vt:lpstr>Arial</vt:lpstr>
      <vt:lpstr>Calibri</vt:lpstr>
      <vt:lpstr>Calibri Light</vt:lpstr>
      <vt:lpstr>Trebuchet MS</vt:lpstr>
      <vt:lpstr>Wingdings</vt:lpstr>
      <vt:lpstr>Тема Office</vt:lpstr>
      <vt:lpstr>Презентация PowerPoint</vt:lpstr>
      <vt:lpstr>Contents</vt:lpstr>
      <vt:lpstr>What is Controlio?</vt:lpstr>
      <vt:lpstr>Who benefits from Controlio?</vt:lpstr>
      <vt:lpstr>Which productivity challenges does Controlio address?</vt:lpstr>
      <vt:lpstr>How does it work?</vt:lpstr>
      <vt:lpstr>Deployment Options</vt:lpstr>
      <vt:lpstr>Productivity: Statistics</vt:lpstr>
      <vt:lpstr>Productivity: Statistics</vt:lpstr>
      <vt:lpstr>Productivity: Working Hours Tracking</vt:lpstr>
      <vt:lpstr>Productivity: Working Hours Tracking</vt:lpstr>
      <vt:lpstr>Productivity : User Digest</vt:lpstr>
      <vt:lpstr>Track App &amp; Web Activity</vt:lpstr>
      <vt:lpstr>App &amp; Web Utilization Report</vt:lpstr>
      <vt:lpstr>Real-time Surveillance</vt:lpstr>
      <vt:lpstr>Real-time Surveillance</vt:lpstr>
      <vt:lpstr>Behavior Rules &amp; Alerts</vt:lpstr>
      <vt:lpstr>Behavior Rules &amp; Alerts</vt:lpstr>
      <vt:lpstr>Security Investigations: Continuous Screen Recording</vt:lpstr>
      <vt:lpstr>Security Investigations: Continuous Screen Recording</vt:lpstr>
      <vt:lpstr>Security Investigations: Keylogging</vt:lpstr>
      <vt:lpstr>Security Investigations : Keylogging</vt:lpstr>
      <vt:lpstr>Security Investigations : File Operations</vt:lpstr>
      <vt:lpstr>Security Investigations : Emails tracking</vt:lpstr>
      <vt:lpstr>Security Investigations : Printing Operations</vt:lpstr>
      <vt:lpstr>Hierarchical Structure &amp; Policy Managed Access</vt:lpstr>
      <vt:lpstr>Hierarchical Structure &amp; Policy Managed Access</vt:lpstr>
      <vt:lpstr>Scheduled Reports</vt:lpstr>
      <vt:lpstr>Optional Stealth/Icon Mode</vt:lpstr>
      <vt:lpstr>Optional GDPR Mode</vt:lpstr>
      <vt:lpstr>Secure Cloud System</vt:lpstr>
      <vt:lpstr>Platform API integration</vt:lpstr>
      <vt:lpstr>Contacts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CONTROLIO</dc:title>
  <dc:creator>Александр</dc:creator>
  <cp:lastModifiedBy>Microsoft Office User</cp:lastModifiedBy>
  <cp:revision>31</cp:revision>
  <dcterms:created xsi:type="dcterms:W3CDTF">2020-03-13T11:57:35Z</dcterms:created>
  <dcterms:modified xsi:type="dcterms:W3CDTF">2022-03-23T15:07:44Z</dcterms:modified>
</cp:coreProperties>
</file>